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5" r:id="rId8"/>
    <p:sldId id="266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74" r:id="rId17"/>
    <p:sldId id="283" r:id="rId18"/>
    <p:sldId id="284" r:id="rId19"/>
    <p:sldId id="285" r:id="rId20"/>
    <p:sldId id="286" r:id="rId21"/>
    <p:sldId id="269" r:id="rId22"/>
    <p:sldId id="268" r:id="rId23"/>
    <p:sldId id="272" r:id="rId24"/>
    <p:sldId id="287" r:id="rId25"/>
    <p:sldId id="270" r:id="rId26"/>
    <p:sldId id="288" r:id="rId27"/>
    <p:sldId id="271" r:id="rId28"/>
    <p:sldId id="289" r:id="rId29"/>
    <p:sldId id="290" r:id="rId30"/>
    <p:sldId id="291" r:id="rId31"/>
    <p:sldId id="292" r:id="rId32"/>
    <p:sldId id="293" r:id="rId33"/>
    <p:sldId id="294" r:id="rId34"/>
    <p:sldId id="273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17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45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0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59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20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9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25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73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32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93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2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BA4A-2A39-4AA6-BD3A-B31FB69A2973}" type="datetimeFigureOut">
              <a:rPr lang="es-ES" smtClean="0"/>
              <a:t>29/03/2016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E344-A3B7-48DD-A764-1C9E198E5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0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55776" y="1196752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smtClean="0">
                <a:solidFill>
                  <a:schemeClr val="bg1"/>
                </a:solidFill>
              </a:rPr>
              <a:t>WEATHER</a:t>
            </a:r>
          </a:p>
          <a:p>
            <a:pPr algn="ctr"/>
            <a:r>
              <a:rPr lang="es-ES_tradnl" sz="66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s-ES_tradnl" sz="6600" b="1" dirty="0" smtClean="0">
                <a:solidFill>
                  <a:schemeClr val="bg1"/>
                </a:solidFill>
              </a:rPr>
              <a:t>CLIMATE </a:t>
            </a:r>
          </a:p>
          <a:p>
            <a:pPr algn="ctr"/>
            <a:r>
              <a:rPr lang="es-ES_tradnl" sz="6600" b="1" dirty="0" smtClean="0">
                <a:solidFill>
                  <a:schemeClr val="bg1"/>
                </a:solidFill>
              </a:rPr>
              <a:t>(II)</a:t>
            </a:r>
            <a:endParaRPr lang="es-E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6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3200" dirty="0" err="1" smtClean="0">
                <a:solidFill>
                  <a:srgbClr val="FF0000"/>
                </a:solidFill>
              </a:rPr>
              <a:t>Types</a:t>
            </a:r>
            <a:r>
              <a:rPr lang="es-ES_tradnl" sz="3200" dirty="0" smtClean="0">
                <a:solidFill>
                  <a:srgbClr val="FF0000"/>
                </a:solidFill>
              </a:rPr>
              <a:t> of Rain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6000" dirty="0" err="1" smtClean="0"/>
              <a:t>Convectional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rainfall</a:t>
            </a:r>
            <a:endParaRPr lang="es-ES_tradnl" sz="6000" dirty="0" smtClean="0"/>
          </a:p>
          <a:p>
            <a:r>
              <a:rPr lang="es-ES_tradnl" sz="6000" dirty="0" err="1" smtClean="0"/>
              <a:t>Relief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or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Orographic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rainfall</a:t>
            </a:r>
            <a:endParaRPr lang="es-ES_tradnl" sz="6000" dirty="0" smtClean="0"/>
          </a:p>
          <a:p>
            <a:r>
              <a:rPr lang="es-ES_tradnl" sz="6000" dirty="0" smtClean="0"/>
              <a:t>Frontal </a:t>
            </a:r>
            <a:r>
              <a:rPr lang="es-ES_tradnl" sz="6000" dirty="0" err="1" smtClean="0"/>
              <a:t>rainfall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52834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 smtClean="0"/>
              <a:t>Convectional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rainfall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056784" cy="3332038"/>
          </a:xfrm>
        </p:spPr>
      </p:pic>
      <p:sp>
        <p:nvSpPr>
          <p:cNvPr id="5" name="4 CuadroTexto"/>
          <p:cNvSpPr txBox="1"/>
          <p:nvPr/>
        </p:nvSpPr>
        <p:spPr>
          <a:xfrm>
            <a:off x="1684721" y="486916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Why</a:t>
            </a:r>
            <a:r>
              <a:rPr lang="es-ES_tradnl" b="1" dirty="0" smtClean="0"/>
              <a:t>?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Sun</a:t>
            </a:r>
            <a:r>
              <a:rPr lang="es-ES_tradnl" dirty="0" smtClean="0"/>
              <a:t> </a:t>
            </a:r>
            <a:r>
              <a:rPr lang="es-ES_tradnl" dirty="0" err="1" smtClean="0"/>
              <a:t>heats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Earth</a:t>
            </a:r>
            <a:r>
              <a:rPr lang="es-ES_tradnl" dirty="0"/>
              <a:t> </a:t>
            </a:r>
            <a:r>
              <a:rPr lang="es-ES_tradnl" dirty="0" smtClean="0"/>
              <a:t>and </a:t>
            </a:r>
            <a:r>
              <a:rPr lang="es-ES_tradnl" dirty="0" err="1" smtClean="0"/>
              <a:t>the</a:t>
            </a:r>
            <a:r>
              <a:rPr lang="es-ES_tradnl" dirty="0" smtClean="0"/>
              <a:t> air </a:t>
            </a:r>
            <a:r>
              <a:rPr lang="es-ES_tradnl" dirty="0" err="1" smtClean="0"/>
              <a:t>around</a:t>
            </a:r>
            <a:r>
              <a:rPr lang="es-ES_tradnl" dirty="0" smtClean="0"/>
              <a:t>. </a:t>
            </a:r>
            <a:r>
              <a:rPr lang="es-ES_tradnl" dirty="0" err="1" smtClean="0"/>
              <a:t>The</a:t>
            </a:r>
            <a:r>
              <a:rPr lang="es-ES_tradnl" dirty="0" smtClean="0"/>
              <a:t> air </a:t>
            </a:r>
            <a:r>
              <a:rPr lang="es-ES_tradnl" dirty="0" err="1" smtClean="0"/>
              <a:t>rises</a:t>
            </a:r>
            <a:r>
              <a:rPr lang="es-ES_tradnl" dirty="0"/>
              <a:t> </a:t>
            </a:r>
            <a:r>
              <a:rPr lang="es-ES_tradnl" dirty="0" smtClean="0"/>
              <a:t>and condenses. Heavy rain </a:t>
            </a:r>
            <a:r>
              <a:rPr lang="es-ES_tradnl" dirty="0" err="1" smtClean="0"/>
              <a:t>occurs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b="1" dirty="0" err="1" smtClean="0"/>
              <a:t>Where</a:t>
            </a:r>
            <a:r>
              <a:rPr lang="es-ES_tradnl" b="1" dirty="0" smtClean="0"/>
              <a:t>? </a:t>
            </a:r>
            <a:r>
              <a:rPr lang="es-ES_tradnl" dirty="0" err="1" smtClean="0"/>
              <a:t>Equatorial</a:t>
            </a:r>
            <a:r>
              <a:rPr lang="es-ES_tradnl" dirty="0" smtClean="0"/>
              <a:t> </a:t>
            </a:r>
            <a:r>
              <a:rPr lang="es-ES_tradnl" dirty="0" err="1" smtClean="0"/>
              <a:t>regions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temperate</a:t>
            </a:r>
            <a:r>
              <a:rPr lang="es-ES_tradnl" dirty="0" smtClean="0"/>
              <a:t> </a:t>
            </a:r>
            <a:r>
              <a:rPr lang="es-ES_tradnl" dirty="0" err="1" smtClean="0"/>
              <a:t>climate</a:t>
            </a:r>
            <a:r>
              <a:rPr lang="es-ES_tradnl" dirty="0" smtClean="0"/>
              <a:t> in </a:t>
            </a:r>
            <a:r>
              <a:rPr lang="es-ES_tradnl" dirty="0" err="1" smtClean="0"/>
              <a:t>Summer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7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b="1" dirty="0" err="1" smtClean="0"/>
              <a:t>Relief</a:t>
            </a:r>
            <a:r>
              <a:rPr lang="es-ES_tradnl" b="1" dirty="0" smtClean="0"/>
              <a:t> </a:t>
            </a:r>
            <a:r>
              <a:rPr lang="es-ES_tradnl" b="1" dirty="0" err="1"/>
              <a:t>or</a:t>
            </a:r>
            <a:r>
              <a:rPr lang="es-ES_tradnl" b="1" dirty="0"/>
              <a:t> </a:t>
            </a:r>
            <a:r>
              <a:rPr lang="es-ES_tradnl" b="1" dirty="0" err="1"/>
              <a:t>Orographic</a:t>
            </a:r>
            <a:r>
              <a:rPr lang="es-ES_tradnl" b="1" dirty="0"/>
              <a:t> </a:t>
            </a:r>
            <a:r>
              <a:rPr lang="es-ES_tradnl" b="1" dirty="0" err="1"/>
              <a:t>rainfall</a:t>
            </a:r>
            <a:r>
              <a:rPr lang="es-ES_tradnl" b="1" dirty="0"/>
              <a:t/>
            </a:r>
            <a:br>
              <a:rPr lang="es-ES_tradnl" b="1" dirty="0"/>
            </a:b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64896" cy="3332038"/>
          </a:xfrm>
        </p:spPr>
      </p:pic>
      <p:sp>
        <p:nvSpPr>
          <p:cNvPr id="6" name="5 CuadroTexto"/>
          <p:cNvSpPr txBox="1"/>
          <p:nvPr/>
        </p:nvSpPr>
        <p:spPr>
          <a:xfrm>
            <a:off x="1187624" y="4797152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Why</a:t>
            </a:r>
            <a:r>
              <a:rPr lang="es-ES_tradnl" b="1" dirty="0" smtClean="0"/>
              <a:t>?  </a:t>
            </a:r>
            <a:r>
              <a:rPr lang="es-ES_tradnl" dirty="0" smtClean="0"/>
              <a:t>Air </a:t>
            </a:r>
            <a:r>
              <a:rPr lang="es-ES_tradnl" dirty="0" err="1" smtClean="0"/>
              <a:t>rises</a:t>
            </a:r>
            <a:r>
              <a:rPr lang="es-ES_tradnl" dirty="0" smtClean="0"/>
              <a:t> </a:t>
            </a:r>
            <a:r>
              <a:rPr lang="es-ES_tradnl" dirty="0" err="1" smtClean="0"/>
              <a:t>over</a:t>
            </a:r>
            <a:r>
              <a:rPr lang="es-ES_tradnl" dirty="0" smtClean="0"/>
              <a:t> </a:t>
            </a:r>
            <a:r>
              <a:rPr lang="es-ES_tradnl" dirty="0" err="1" smtClean="0"/>
              <a:t>mountains</a:t>
            </a:r>
            <a:r>
              <a:rPr lang="es-ES_tradnl" dirty="0" smtClean="0"/>
              <a:t>.  As </a:t>
            </a:r>
            <a:r>
              <a:rPr lang="es-ES_tradnl" dirty="0" err="1" smtClean="0"/>
              <a:t>it’s</a:t>
            </a:r>
            <a:r>
              <a:rPr lang="es-ES_tradnl" dirty="0" smtClean="0"/>
              <a:t> </a:t>
            </a:r>
            <a:r>
              <a:rPr lang="es-ES_tradnl" dirty="0" err="1" smtClean="0"/>
              <a:t>passing</a:t>
            </a:r>
            <a:r>
              <a:rPr lang="es-ES_tradnl" dirty="0" smtClean="0"/>
              <a:t> </a:t>
            </a:r>
            <a:r>
              <a:rPr lang="es-ES_tradnl" dirty="0" err="1" smtClean="0"/>
              <a:t>over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mountain</a:t>
            </a:r>
            <a:r>
              <a:rPr lang="es-ES_tradnl" dirty="0" smtClean="0"/>
              <a:t>,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cools</a:t>
            </a:r>
            <a:r>
              <a:rPr lang="es-ES_tradnl" dirty="0" smtClean="0"/>
              <a:t> and </a:t>
            </a:r>
            <a:r>
              <a:rPr lang="es-ES_tradnl" dirty="0" err="1" smtClean="0"/>
              <a:t>forms</a:t>
            </a:r>
            <a:r>
              <a:rPr lang="es-ES_tradnl" dirty="0" smtClean="0"/>
              <a:t> rain.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slope</a:t>
            </a:r>
            <a:r>
              <a:rPr lang="es-ES_tradnl" dirty="0" smtClean="0"/>
              <a:t>,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clouds</a:t>
            </a:r>
            <a:r>
              <a:rPr lang="es-ES_tradnl" dirty="0" smtClean="0"/>
              <a:t> are </a:t>
            </a:r>
            <a:r>
              <a:rPr lang="es-ES_tradnl" dirty="0" err="1" smtClean="0"/>
              <a:t>lighter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weight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water</a:t>
            </a:r>
            <a:r>
              <a:rPr lang="es-ES_tradnl" dirty="0" smtClean="0"/>
              <a:t>. </a:t>
            </a:r>
            <a:r>
              <a:rPr lang="es-ES_tradnl" dirty="0" err="1" smtClean="0"/>
              <a:t>The</a:t>
            </a:r>
            <a:r>
              <a:rPr lang="es-ES_tradnl" dirty="0" smtClean="0"/>
              <a:t> air </a:t>
            </a:r>
            <a:r>
              <a:rPr lang="es-ES_tradnl" dirty="0" err="1" smtClean="0"/>
              <a:t>warms</a:t>
            </a:r>
            <a:r>
              <a:rPr lang="es-ES_tradnl" dirty="0" smtClean="0"/>
              <a:t> as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descends</a:t>
            </a:r>
            <a:r>
              <a:rPr lang="es-ES_tradnl" dirty="0" smtClean="0"/>
              <a:t>. </a:t>
            </a: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little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no rain </a:t>
            </a:r>
            <a:r>
              <a:rPr lang="es-ES_tradnl" dirty="0" err="1" smtClean="0"/>
              <a:t>there</a:t>
            </a:r>
            <a:r>
              <a:rPr lang="es-ES_tradnl" dirty="0" smtClean="0"/>
              <a:t>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0980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b="1" dirty="0" smtClean="0"/>
              <a:t>Frontal </a:t>
            </a:r>
            <a:r>
              <a:rPr lang="es-ES_tradnl" b="1" dirty="0" err="1"/>
              <a:t>rainfall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6264696" cy="3672408"/>
          </a:xfrm>
        </p:spPr>
      </p:pic>
      <p:sp>
        <p:nvSpPr>
          <p:cNvPr id="5" name="4 CuadroTexto"/>
          <p:cNvSpPr txBox="1"/>
          <p:nvPr/>
        </p:nvSpPr>
        <p:spPr>
          <a:xfrm>
            <a:off x="971600" y="486916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smtClean="0"/>
              <a:t>FRONT: </a:t>
            </a:r>
            <a:r>
              <a:rPr lang="es-ES_tradnl" dirty="0" err="1" smtClean="0"/>
              <a:t>area</a:t>
            </a:r>
            <a:r>
              <a:rPr lang="es-ES_tradnl" dirty="0" smtClean="0"/>
              <a:t> </a:t>
            </a:r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masses</a:t>
            </a:r>
            <a:r>
              <a:rPr lang="es-ES_tradnl" dirty="0" smtClean="0"/>
              <a:t> of air (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cold</a:t>
            </a:r>
            <a:r>
              <a:rPr lang="es-ES_tradnl" dirty="0" smtClean="0"/>
              <a:t> and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warm</a:t>
            </a:r>
            <a:r>
              <a:rPr lang="es-ES_tradnl" dirty="0" smtClean="0"/>
              <a:t>) </a:t>
            </a:r>
            <a:r>
              <a:rPr lang="es-ES_tradnl" dirty="0" err="1" smtClean="0"/>
              <a:t>meet</a:t>
            </a:r>
            <a:r>
              <a:rPr lang="es-ES_tradnl" dirty="0" smtClean="0"/>
              <a:t>.</a:t>
            </a:r>
          </a:p>
          <a:p>
            <a:pPr algn="just"/>
            <a:endParaRPr lang="es-ES_tradnl" b="1" dirty="0" smtClean="0"/>
          </a:p>
          <a:p>
            <a:pPr algn="just"/>
            <a:r>
              <a:rPr lang="es-ES_tradnl" b="1" dirty="0" err="1" smtClean="0"/>
              <a:t>Cold</a:t>
            </a:r>
            <a:r>
              <a:rPr lang="es-ES_tradnl" b="1" dirty="0" smtClean="0"/>
              <a:t> Front:</a:t>
            </a:r>
          </a:p>
          <a:p>
            <a:pPr algn="just"/>
            <a:r>
              <a:rPr lang="es-ES_tradnl" dirty="0" smtClean="0"/>
              <a:t>A </a:t>
            </a:r>
            <a:r>
              <a:rPr lang="es-ES_tradnl" dirty="0" err="1" smtClean="0"/>
              <a:t>cold</a:t>
            </a:r>
            <a:r>
              <a:rPr lang="es-ES_tradnl" dirty="0" smtClean="0"/>
              <a:t> air </a:t>
            </a:r>
            <a:r>
              <a:rPr lang="es-ES_tradnl" dirty="0" err="1" smtClean="0"/>
              <a:t>mass</a:t>
            </a:r>
            <a:r>
              <a:rPr lang="es-ES_tradnl" dirty="0" smtClean="0"/>
              <a:t> </a:t>
            </a:r>
            <a:r>
              <a:rPr lang="es-ES_tradnl" dirty="0" err="1" smtClean="0"/>
              <a:t>pushes</a:t>
            </a:r>
            <a:r>
              <a:rPr lang="es-ES_tradnl" dirty="0" smtClean="0"/>
              <a:t> </a:t>
            </a:r>
            <a:r>
              <a:rPr lang="es-ES_tradnl" dirty="0" err="1" smtClean="0"/>
              <a:t>into</a:t>
            </a:r>
            <a:r>
              <a:rPr lang="es-ES_tradnl" dirty="0" smtClean="0"/>
              <a:t> a </a:t>
            </a:r>
            <a:r>
              <a:rPr lang="es-ES_tradnl" dirty="0" err="1" smtClean="0"/>
              <a:t>warm</a:t>
            </a:r>
            <a:r>
              <a:rPr lang="es-ES_tradnl" dirty="0" smtClean="0"/>
              <a:t> air </a:t>
            </a:r>
            <a:r>
              <a:rPr lang="es-ES_tradnl" dirty="0" err="1" smtClean="0"/>
              <a:t>mass</a:t>
            </a:r>
            <a:r>
              <a:rPr lang="es-ES_tradnl" dirty="0" smtClean="0"/>
              <a:t>.</a:t>
            </a:r>
          </a:p>
          <a:p>
            <a:pPr algn="just"/>
            <a:r>
              <a:rPr lang="es-ES_tradnl" u="sng" dirty="0" err="1" smtClean="0"/>
              <a:t>Consequences</a:t>
            </a:r>
            <a:r>
              <a:rPr lang="es-ES_tradnl" u="sng" dirty="0" smtClean="0"/>
              <a:t>:</a:t>
            </a:r>
            <a:r>
              <a:rPr lang="es-ES_tradnl" dirty="0" smtClean="0"/>
              <a:t> short </a:t>
            </a:r>
            <a:r>
              <a:rPr lang="es-ES_tradnl" dirty="0" err="1" smtClean="0"/>
              <a:t>periods</a:t>
            </a:r>
            <a:r>
              <a:rPr lang="es-ES_tradnl" dirty="0" smtClean="0"/>
              <a:t> of heavy rain.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18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408712" cy="388031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051720" y="486916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Warm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front</a:t>
            </a:r>
            <a:r>
              <a:rPr lang="es-ES_tradnl" dirty="0" smtClean="0"/>
              <a:t>: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cold</a:t>
            </a:r>
            <a:r>
              <a:rPr lang="es-ES_tradnl" dirty="0" smtClean="0"/>
              <a:t> air </a:t>
            </a:r>
            <a:r>
              <a:rPr lang="es-ES_tradnl" dirty="0" err="1" smtClean="0"/>
              <a:t>mass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heavier</a:t>
            </a:r>
            <a:r>
              <a:rPr lang="es-ES_tradnl" dirty="0" smtClean="0"/>
              <a:t> and </a:t>
            </a:r>
            <a:r>
              <a:rPr lang="es-ES_tradnl" dirty="0" err="1" smtClean="0"/>
              <a:t>moves</a:t>
            </a:r>
            <a:r>
              <a:rPr lang="es-ES_tradnl" dirty="0" smtClean="0"/>
              <a:t> </a:t>
            </a:r>
            <a:r>
              <a:rPr lang="es-ES_tradnl" dirty="0" err="1" smtClean="0"/>
              <a:t>under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warm</a:t>
            </a:r>
            <a:r>
              <a:rPr lang="es-ES_tradnl" dirty="0" smtClean="0"/>
              <a:t> air </a:t>
            </a:r>
            <a:r>
              <a:rPr lang="es-ES_tradnl" dirty="0" err="1" smtClean="0"/>
              <a:t>mass</a:t>
            </a:r>
            <a:r>
              <a:rPr lang="es-ES_tradnl" dirty="0" smtClean="0"/>
              <a:t>.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warm</a:t>
            </a:r>
            <a:r>
              <a:rPr lang="es-ES_tradnl" dirty="0" smtClean="0"/>
              <a:t> air </a:t>
            </a:r>
            <a:r>
              <a:rPr lang="es-ES_tradnl" dirty="0" err="1" smtClean="0"/>
              <a:t>rises</a:t>
            </a:r>
            <a:r>
              <a:rPr lang="es-ES_tradnl" dirty="0" smtClean="0"/>
              <a:t> </a:t>
            </a:r>
            <a:r>
              <a:rPr lang="es-ES_tradnl" dirty="0" err="1" smtClean="0"/>
              <a:t>slowly</a:t>
            </a:r>
            <a:r>
              <a:rPr lang="es-ES_tradnl" dirty="0" smtClean="0"/>
              <a:t>,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cools</a:t>
            </a:r>
            <a:r>
              <a:rPr lang="es-ES_tradnl" dirty="0" smtClean="0"/>
              <a:t> and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condenses.</a:t>
            </a:r>
          </a:p>
          <a:p>
            <a:r>
              <a:rPr lang="es-ES_tradnl" u="sng" dirty="0" err="1" smtClean="0"/>
              <a:t>Consequences</a:t>
            </a:r>
            <a:r>
              <a:rPr lang="es-ES_tradnl" dirty="0" smtClean="0"/>
              <a:t>: </a:t>
            </a:r>
            <a:r>
              <a:rPr lang="es-ES_tradnl" dirty="0" err="1" smtClean="0"/>
              <a:t>long</a:t>
            </a:r>
            <a:r>
              <a:rPr lang="es-ES_tradnl" dirty="0" smtClean="0"/>
              <a:t> </a:t>
            </a:r>
            <a:r>
              <a:rPr lang="es-ES_tradnl" dirty="0" err="1" smtClean="0"/>
              <a:t>periods</a:t>
            </a:r>
            <a:r>
              <a:rPr lang="es-ES_tradnl" dirty="0" smtClean="0"/>
              <a:t> of light rain.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43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Warm</a:t>
            </a:r>
            <a:r>
              <a:rPr lang="es-ES_tradnl" dirty="0" smtClean="0">
                <a:solidFill>
                  <a:srgbClr val="FF0000"/>
                </a:solidFill>
              </a:rPr>
              <a:t> vs </a:t>
            </a:r>
            <a:r>
              <a:rPr lang="es-ES_tradnl" dirty="0" err="1" smtClean="0">
                <a:solidFill>
                  <a:srgbClr val="FF0000"/>
                </a:solidFill>
              </a:rPr>
              <a:t>Cold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970784" cy="4536504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536504"/>
          </a:xfrm>
        </p:spPr>
      </p:pic>
    </p:spTree>
    <p:extLst>
      <p:ext uri="{BB962C8B-B14F-4D97-AF65-F5344CB8AC3E}">
        <p14:creationId xmlns:p14="http://schemas.microsoft.com/office/powerpoint/2010/main" val="298223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0"/>
            <a:ext cx="4040188" cy="61261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ES_tradnl" sz="3200" b="1" dirty="0" smtClean="0">
                <a:solidFill>
                  <a:srgbClr val="FF0000"/>
                </a:solidFill>
              </a:rPr>
              <a:t>LOW PRESSURE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or</a:t>
            </a:r>
            <a:r>
              <a:rPr lang="es-ES_tradnl" sz="3200" b="1" dirty="0" smtClean="0">
                <a:solidFill>
                  <a:srgbClr val="FF0000"/>
                </a:solidFill>
              </a:rPr>
              <a:t> DEPRESSION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or</a:t>
            </a:r>
            <a:r>
              <a:rPr lang="es-ES_tradnl" sz="3200" b="1" dirty="0" smtClean="0">
                <a:solidFill>
                  <a:srgbClr val="FF0000"/>
                </a:solidFill>
              </a:rPr>
              <a:t> CYCLONE</a:t>
            </a:r>
          </a:p>
          <a:p>
            <a:pPr marL="0" indent="0" algn="ctr">
              <a:buNone/>
            </a:pPr>
            <a:endParaRPr lang="es-ES_tradnl" dirty="0" smtClean="0">
              <a:solidFill>
                <a:srgbClr val="FF0000"/>
              </a:solidFill>
            </a:endParaRPr>
          </a:p>
          <a:p>
            <a:r>
              <a:rPr lang="es-ES_tradnl" sz="2000" dirty="0" err="1" smtClean="0">
                <a:solidFill>
                  <a:schemeClr val="tx1"/>
                </a:solidFill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</a:rPr>
              <a:t> air </a:t>
            </a:r>
            <a:r>
              <a:rPr lang="es-ES_tradnl" sz="2000" dirty="0" err="1" smtClean="0">
                <a:solidFill>
                  <a:schemeClr val="tx1"/>
                </a:solidFill>
              </a:rPr>
              <a:t>is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warm</a:t>
            </a:r>
            <a:r>
              <a:rPr lang="es-ES_tradnl" sz="2000" dirty="0" smtClean="0">
                <a:solidFill>
                  <a:schemeClr val="tx1"/>
                </a:solidFill>
              </a:rPr>
              <a:t> and </a:t>
            </a:r>
            <a:r>
              <a:rPr lang="es-ES_tradnl" sz="2000" dirty="0" err="1" smtClean="0">
                <a:solidFill>
                  <a:schemeClr val="tx1"/>
                </a:solidFill>
              </a:rPr>
              <a:t>moist</a:t>
            </a:r>
            <a:r>
              <a:rPr lang="es-ES_tradnl" sz="2000" dirty="0" smtClean="0">
                <a:solidFill>
                  <a:schemeClr val="tx1"/>
                </a:solidFill>
              </a:rPr>
              <a:t>. </a:t>
            </a:r>
            <a:r>
              <a:rPr lang="es-ES_tradnl" sz="2000" dirty="0" err="1" smtClean="0">
                <a:solidFill>
                  <a:schemeClr val="tx1"/>
                </a:solidFill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</a:rPr>
              <a:t> air </a:t>
            </a:r>
            <a:r>
              <a:rPr lang="es-ES_tradnl" sz="2000" dirty="0" err="1" smtClean="0">
                <a:solidFill>
                  <a:schemeClr val="tx1"/>
                </a:solidFill>
              </a:rPr>
              <a:t>is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lighter</a:t>
            </a:r>
            <a:r>
              <a:rPr lang="es-ES_tradnl" sz="2000" dirty="0" smtClean="0">
                <a:solidFill>
                  <a:schemeClr val="tx1"/>
                </a:solidFill>
              </a:rPr>
              <a:t> and </a:t>
            </a:r>
            <a:r>
              <a:rPr lang="es-ES_tradnl" sz="2000" dirty="0" err="1" smtClean="0">
                <a:solidFill>
                  <a:schemeClr val="tx1"/>
                </a:solidFill>
              </a:rPr>
              <a:t>rises</a:t>
            </a:r>
            <a:r>
              <a:rPr lang="es-ES_tradnl" sz="2000" dirty="0" smtClean="0">
                <a:solidFill>
                  <a:schemeClr val="tx1"/>
                </a:solidFill>
              </a:rPr>
              <a:t> and </a:t>
            </a:r>
            <a:r>
              <a:rPr lang="es-ES_tradnl" sz="2000" dirty="0" err="1" smtClean="0">
                <a:solidFill>
                  <a:schemeClr val="tx1"/>
                </a:solidFill>
              </a:rPr>
              <a:t>brings</a:t>
            </a:r>
            <a:r>
              <a:rPr lang="es-ES_tradnl" sz="2000" dirty="0" smtClean="0">
                <a:solidFill>
                  <a:schemeClr val="tx1"/>
                </a:solidFill>
              </a:rPr>
              <a:t> rain.</a:t>
            </a:r>
          </a:p>
          <a:p>
            <a:r>
              <a:rPr lang="es-ES_tradnl" sz="2000" dirty="0" err="1" smtClean="0">
                <a:solidFill>
                  <a:schemeClr val="tx1"/>
                </a:solidFill>
              </a:rPr>
              <a:t>It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brings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unstable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weather</a:t>
            </a:r>
            <a:r>
              <a:rPr lang="es-ES_tradnl" sz="2000" dirty="0">
                <a:solidFill>
                  <a:schemeClr val="tx1"/>
                </a:solidFill>
              </a:rPr>
              <a:t>.</a:t>
            </a:r>
          </a:p>
          <a:p>
            <a:r>
              <a:rPr lang="es-ES_tradnl" sz="2000" dirty="0" err="1" smtClean="0">
                <a:solidFill>
                  <a:schemeClr val="tx1"/>
                </a:solidFill>
              </a:rPr>
              <a:t>It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is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represented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by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close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isobars</a:t>
            </a:r>
            <a:r>
              <a:rPr lang="es-ES_tradnl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_tradnl" sz="2000" dirty="0" err="1" smtClean="0">
                <a:solidFill>
                  <a:schemeClr val="tx1"/>
                </a:solidFill>
              </a:rPr>
              <a:t>Pressure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is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lower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than</a:t>
            </a:r>
            <a:r>
              <a:rPr lang="es-ES_tradnl" sz="2000" dirty="0" smtClean="0">
                <a:solidFill>
                  <a:schemeClr val="tx1"/>
                </a:solidFill>
              </a:rPr>
              <a:t> normal (Normal </a:t>
            </a:r>
            <a:r>
              <a:rPr lang="es-ES_tradnl" sz="2000" dirty="0" err="1" smtClean="0">
                <a:solidFill>
                  <a:schemeClr val="tx1"/>
                </a:solidFill>
              </a:rPr>
              <a:t>point</a:t>
            </a:r>
            <a:r>
              <a:rPr lang="es-ES_tradnl" sz="2000" dirty="0" smtClean="0">
                <a:solidFill>
                  <a:schemeClr val="tx1"/>
                </a:solidFill>
              </a:rPr>
              <a:t> of </a:t>
            </a:r>
            <a:r>
              <a:rPr lang="es-ES_tradnl" sz="2000" dirty="0" err="1" smtClean="0">
                <a:solidFill>
                  <a:schemeClr val="tx1"/>
                </a:solidFill>
              </a:rPr>
              <a:t>pressure</a:t>
            </a:r>
            <a:r>
              <a:rPr lang="es-ES_tradnl" sz="2000" dirty="0" smtClean="0">
                <a:solidFill>
                  <a:schemeClr val="tx1"/>
                </a:solidFill>
              </a:rPr>
              <a:t> at sea </a:t>
            </a:r>
            <a:r>
              <a:rPr lang="es-ES_tradnl" sz="2000" dirty="0" err="1" smtClean="0">
                <a:solidFill>
                  <a:schemeClr val="tx1"/>
                </a:solidFill>
              </a:rPr>
              <a:t>level</a:t>
            </a:r>
            <a:r>
              <a:rPr lang="es-ES_tradnl" sz="2000" dirty="0" smtClean="0">
                <a:solidFill>
                  <a:schemeClr val="tx1"/>
                </a:solidFill>
              </a:rPr>
              <a:t>: 1013mbar).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645025" y="0"/>
            <a:ext cx="4041775" cy="61261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chemeClr val="accent5"/>
                </a:solidFill>
              </a:rPr>
              <a:t>HIGH PRESSURE OR ANTICYCLONE</a:t>
            </a:r>
          </a:p>
          <a:p>
            <a:endParaRPr lang="es-ES_tradnl" sz="3200" b="1" dirty="0">
              <a:solidFill>
                <a:schemeClr val="accent5"/>
              </a:solidFill>
            </a:endParaRPr>
          </a:p>
          <a:p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cold</a:t>
            </a:r>
            <a:r>
              <a:rPr lang="es-ES_tradnl" sz="2000" dirty="0" smtClean="0"/>
              <a:t> air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heavier</a:t>
            </a:r>
            <a:r>
              <a:rPr lang="es-ES_tradnl" sz="2000" dirty="0" smtClean="0"/>
              <a:t> and </a:t>
            </a:r>
            <a:r>
              <a:rPr lang="es-ES_tradnl" sz="2000" dirty="0" err="1" smtClean="0"/>
              <a:t>descends</a:t>
            </a:r>
            <a:r>
              <a:rPr lang="es-ES_tradnl" sz="2000" dirty="0" smtClean="0"/>
              <a:t>.</a:t>
            </a:r>
          </a:p>
          <a:p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cold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dry</a:t>
            </a:r>
            <a:r>
              <a:rPr lang="es-ES_tradnl" sz="2000" dirty="0" smtClean="0"/>
              <a:t> air </a:t>
            </a:r>
            <a:r>
              <a:rPr lang="es-ES_tradnl" sz="2000" dirty="0" err="1" smtClean="0"/>
              <a:t>brings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stable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weather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no rain.</a:t>
            </a:r>
          </a:p>
          <a:p>
            <a:r>
              <a:rPr lang="es-ES_tradnl" sz="2000" dirty="0" err="1" smtClean="0"/>
              <a:t>It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represented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distant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isobars</a:t>
            </a:r>
            <a:r>
              <a:rPr lang="es-ES_tradnl" sz="2000" dirty="0" smtClean="0"/>
              <a:t>.</a:t>
            </a:r>
          </a:p>
          <a:p>
            <a:r>
              <a:rPr lang="es-ES_tradnl" sz="2000" dirty="0" err="1" smtClean="0"/>
              <a:t>Pressure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higher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than</a:t>
            </a:r>
            <a:r>
              <a:rPr lang="es-ES_tradnl" sz="2000" dirty="0" smtClean="0"/>
              <a:t> normal.</a:t>
            </a:r>
            <a:endParaRPr lang="es-ES" sz="20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0" y="5085184"/>
            <a:ext cx="655272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8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WIND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079612" y="1732166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rgbClr val="FF0000"/>
                </a:solidFill>
              </a:rPr>
              <a:t>It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is</a:t>
            </a:r>
            <a:r>
              <a:rPr lang="es-ES_tradnl" sz="3600" b="1" dirty="0" smtClean="0">
                <a:solidFill>
                  <a:srgbClr val="FF0000"/>
                </a:solidFill>
              </a:rPr>
              <a:t> air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that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moves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from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from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areas</a:t>
            </a:r>
            <a:r>
              <a:rPr lang="es-ES_tradnl" sz="3600" b="1" dirty="0" smtClean="0">
                <a:solidFill>
                  <a:srgbClr val="FF0000"/>
                </a:solidFill>
              </a:rPr>
              <a:t> of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high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pressure</a:t>
            </a:r>
            <a:r>
              <a:rPr lang="es-ES_tradnl" sz="3600" b="1" dirty="0" smtClean="0">
                <a:solidFill>
                  <a:srgbClr val="FF0000"/>
                </a:solidFill>
              </a:rPr>
              <a:t> to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areas</a:t>
            </a:r>
            <a:r>
              <a:rPr lang="es-ES_tradnl" sz="3600" b="1" dirty="0" smtClean="0">
                <a:solidFill>
                  <a:srgbClr val="FF0000"/>
                </a:solidFill>
              </a:rPr>
              <a:t> of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low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pressure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due</a:t>
            </a:r>
            <a:r>
              <a:rPr lang="es-ES_tradnl" sz="3600" b="1" dirty="0" smtClean="0">
                <a:solidFill>
                  <a:srgbClr val="FF0000"/>
                </a:solidFill>
              </a:rPr>
              <a:t> to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the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difference</a:t>
            </a:r>
            <a:r>
              <a:rPr lang="es-ES_tradnl" sz="3600" b="1" dirty="0" smtClean="0">
                <a:solidFill>
                  <a:srgbClr val="FF0000"/>
                </a:solidFill>
              </a:rPr>
              <a:t> in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atmospheric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pressure</a:t>
            </a:r>
            <a:r>
              <a:rPr lang="es-ES_tradnl" sz="3600" b="1" dirty="0" smtClean="0">
                <a:solidFill>
                  <a:srgbClr val="FF0000"/>
                </a:solidFill>
              </a:rPr>
              <a:t>.</a:t>
            </a:r>
          </a:p>
          <a:p>
            <a:endParaRPr lang="es-ES_tradnl" sz="3600" b="1" dirty="0">
              <a:solidFill>
                <a:srgbClr val="FF0000"/>
              </a:solidFill>
            </a:endParaRPr>
          </a:p>
          <a:p>
            <a:r>
              <a:rPr lang="es-ES_tradnl" sz="3600" b="1" dirty="0" err="1" smtClean="0">
                <a:solidFill>
                  <a:srgbClr val="FF0000"/>
                </a:solidFill>
              </a:rPr>
              <a:t>It’s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measured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by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an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anemometer</a:t>
            </a:r>
            <a:r>
              <a:rPr lang="es-ES_tradnl" sz="3600" b="1" dirty="0" smtClean="0">
                <a:solidFill>
                  <a:srgbClr val="FF0000"/>
                </a:solidFill>
              </a:rPr>
              <a:t> in km/h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or</a:t>
            </a:r>
            <a:r>
              <a:rPr lang="es-ES_tradnl" sz="3600" b="1" dirty="0" smtClean="0">
                <a:solidFill>
                  <a:srgbClr val="FF0000"/>
                </a:solidFill>
              </a:rPr>
              <a:t> m/s.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4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22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Relative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humidity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8" y="908720"/>
            <a:ext cx="8305122" cy="5616624"/>
          </a:xfrm>
        </p:spPr>
      </p:pic>
      <p:sp>
        <p:nvSpPr>
          <p:cNvPr id="5" name="4 CuadroTexto"/>
          <p:cNvSpPr txBox="1"/>
          <p:nvPr/>
        </p:nvSpPr>
        <p:spPr>
          <a:xfrm>
            <a:off x="1558694" y="9087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>
                <a:solidFill>
                  <a:srgbClr val="FF0000"/>
                </a:solidFill>
              </a:rPr>
              <a:t>Quantity</a:t>
            </a:r>
            <a:r>
              <a:rPr lang="es-ES_tradnl" sz="4000" dirty="0" smtClean="0">
                <a:solidFill>
                  <a:srgbClr val="FF0000"/>
                </a:solidFill>
              </a:rPr>
              <a:t> of </a:t>
            </a:r>
            <a:r>
              <a:rPr lang="es-ES_tradnl" sz="4000" dirty="0" err="1" smtClean="0">
                <a:solidFill>
                  <a:srgbClr val="FF0000"/>
                </a:solidFill>
              </a:rPr>
              <a:t>water</a:t>
            </a:r>
            <a:r>
              <a:rPr lang="es-ES_tradnl" sz="4000" dirty="0" smtClean="0">
                <a:solidFill>
                  <a:srgbClr val="FF0000"/>
                </a:solidFill>
              </a:rPr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vapour</a:t>
            </a:r>
            <a:r>
              <a:rPr lang="es-ES_tradnl" sz="4000" dirty="0" smtClean="0">
                <a:solidFill>
                  <a:srgbClr val="FF0000"/>
                </a:solidFill>
              </a:rPr>
              <a:t> in </a:t>
            </a:r>
            <a:r>
              <a:rPr lang="es-ES_tradnl" sz="4000" dirty="0" err="1" smtClean="0">
                <a:solidFill>
                  <a:srgbClr val="FF0000"/>
                </a:solidFill>
              </a:rPr>
              <a:t>the</a:t>
            </a:r>
            <a:r>
              <a:rPr lang="es-ES_tradnl" sz="4000" dirty="0" smtClean="0">
                <a:solidFill>
                  <a:srgbClr val="FF0000"/>
                </a:solidFill>
              </a:rPr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atmosphere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4" y="2420888"/>
            <a:ext cx="7228284" cy="36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6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Climate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factors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5446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s-ES_tradnl" dirty="0" smtClean="0">
              <a:solidFill>
                <a:schemeClr val="accent3"/>
              </a:solidFill>
            </a:endParaRPr>
          </a:p>
          <a:p>
            <a:r>
              <a:rPr lang="es-ES_tradnl" dirty="0" smtClean="0">
                <a:solidFill>
                  <a:schemeClr val="accent3"/>
                </a:solidFill>
              </a:rPr>
              <a:t>RELIEF</a:t>
            </a:r>
            <a:r>
              <a:rPr lang="es-ES_tradnl" dirty="0" smtClean="0">
                <a:solidFill>
                  <a:schemeClr val="accent3"/>
                </a:solidFill>
              </a:rPr>
              <a:t>: </a:t>
            </a:r>
            <a:r>
              <a:rPr lang="es-ES_tradnl" dirty="0" err="1" smtClean="0">
                <a:solidFill>
                  <a:schemeClr val="accent3"/>
                </a:solidFill>
              </a:rPr>
              <a:t>altitude</a:t>
            </a:r>
            <a:r>
              <a:rPr lang="es-ES_tradnl" dirty="0" smtClean="0">
                <a:solidFill>
                  <a:schemeClr val="accent3"/>
                </a:solidFill>
              </a:rPr>
              <a:t> / </a:t>
            </a:r>
            <a:r>
              <a:rPr lang="es-ES_tradnl" dirty="0" err="1" smtClean="0">
                <a:solidFill>
                  <a:schemeClr val="accent3"/>
                </a:solidFill>
              </a:rPr>
              <a:t>latitude</a:t>
            </a:r>
            <a:endParaRPr lang="es-ES_tradnl" dirty="0" smtClean="0">
              <a:solidFill>
                <a:schemeClr val="accent3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s-ES_tradnl" sz="3200" dirty="0" smtClean="0">
                <a:solidFill>
                  <a:schemeClr val="accent3"/>
                </a:solidFill>
              </a:rPr>
              <a:t>PROXIMITY </a:t>
            </a:r>
            <a:r>
              <a:rPr lang="es-ES_tradnl" sz="3200" dirty="0" smtClean="0">
                <a:solidFill>
                  <a:schemeClr val="accent3"/>
                </a:solidFill>
              </a:rPr>
              <a:t>OF THE SEA</a:t>
            </a:r>
          </a:p>
          <a:p>
            <a:pPr marL="0" indent="0">
              <a:buNone/>
            </a:pPr>
            <a:endParaRPr lang="es-ES_tradnl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accent3"/>
              </a:solidFill>
            </a:endParaRPr>
          </a:p>
          <a:p>
            <a:r>
              <a:rPr lang="es-ES_tradnl" dirty="0" smtClean="0">
                <a:solidFill>
                  <a:schemeClr val="accent3"/>
                </a:solidFill>
              </a:rPr>
              <a:t>OCEAN CURRENTS</a:t>
            </a:r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2619375" cy="17430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68960"/>
            <a:ext cx="2705100" cy="16859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47" y="4921874"/>
            <a:ext cx="2971800" cy="17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5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sz="3600" b="1" dirty="0" smtClean="0">
                <a:solidFill>
                  <a:schemeClr val="accent1"/>
                </a:solidFill>
              </a:rPr>
              <a:t>WEATHER: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state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atmosphere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at a </a:t>
            </a:r>
            <a:r>
              <a:rPr lang="es-ES_tradnl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particular time &amp; place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It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refers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to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meteorological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phenomena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that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affect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relatively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small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area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for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es-ES_tradnl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short </a:t>
            </a:r>
            <a:r>
              <a:rPr lang="es-ES_tradnl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period</a:t>
            </a:r>
            <a:r>
              <a:rPr lang="es-ES_tradnl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of time and can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change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quickly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es-ES_tradnl" sz="36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ES_tradnl" sz="3600" b="1" dirty="0" smtClean="0">
                <a:solidFill>
                  <a:schemeClr val="accent1"/>
                </a:solidFill>
              </a:rPr>
              <a:t>CLIMATE: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state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atmosphere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in a particular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region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tx1">
                    <a:lumMod val="95000"/>
                  </a:schemeClr>
                </a:solidFill>
              </a:rPr>
              <a:t>over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es-ES_tradnl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long</a:t>
            </a:r>
            <a:r>
              <a:rPr lang="es-ES_tradnl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_tradnl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period</a:t>
            </a:r>
            <a:r>
              <a:rPr lang="es-ES_tradnl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_tradnl" sz="3600" b="1" dirty="0" smtClean="0">
                <a:solidFill>
                  <a:schemeClr val="tx1">
                    <a:lumMod val="95000"/>
                  </a:schemeClr>
                </a:solidFill>
              </a:rPr>
              <a:t>of time.</a:t>
            </a:r>
            <a:endParaRPr lang="es-ES_tradnl" sz="3600" b="1" dirty="0" smtClean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35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3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31640" y="544522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err="1" smtClean="0">
                <a:solidFill>
                  <a:srgbClr val="FFFF00"/>
                </a:solidFill>
              </a:rPr>
              <a:t>climates</a:t>
            </a:r>
            <a:endParaRPr lang="es-E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9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9144000" cy="58052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1619672" y="332656"/>
            <a:ext cx="626469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</a:rPr>
              <a:t>CLIMATE ZONES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5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2763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389"/>
            <a:ext cx="8734400" cy="674136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6010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547664" y="47667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</a:rPr>
              <a:t>COLD CLIMATES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1988840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200" dirty="0" smtClean="0"/>
              <a:t>POLAR CLIMATE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200" dirty="0" smtClean="0"/>
              <a:t>ALPINE CLIMATE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1610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3366FF"/>
                </a:solidFill>
              </a:rPr>
              <a:t>1. Polar </a:t>
            </a:r>
            <a:r>
              <a:rPr lang="es-ES_tradnl" dirty="0" err="1" smtClean="0">
                <a:solidFill>
                  <a:srgbClr val="3366FF"/>
                </a:solidFill>
              </a:rPr>
              <a:t>climate</a:t>
            </a:r>
            <a:r>
              <a:rPr lang="es-ES_tradnl" dirty="0" smtClean="0">
                <a:solidFill>
                  <a:srgbClr val="3366FF"/>
                </a:solidFill>
              </a:rPr>
              <a:t> 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two</a:t>
            </a:r>
            <a:r>
              <a:rPr lang="es-ES_tradnl" dirty="0" smtClean="0"/>
              <a:t> polar </a:t>
            </a:r>
            <a:r>
              <a:rPr lang="es-ES_tradnl" dirty="0" err="1" smtClean="0"/>
              <a:t>circles</a:t>
            </a:r>
            <a:r>
              <a:rPr lang="es-ES_tradnl" dirty="0" smtClean="0"/>
              <a:t>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poles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Include</a:t>
            </a:r>
            <a:r>
              <a:rPr lang="es-ES_tradnl" dirty="0" smtClean="0"/>
              <a:t> </a:t>
            </a:r>
            <a:r>
              <a:rPr lang="es-ES_tradnl" dirty="0" err="1" smtClean="0"/>
              <a:t>permanently</a:t>
            </a:r>
            <a:r>
              <a:rPr lang="es-ES_tradnl" dirty="0" smtClean="0"/>
              <a:t> </a:t>
            </a:r>
            <a:r>
              <a:rPr lang="es-ES_tradnl" dirty="0" err="1" smtClean="0"/>
              <a:t>frozen</a:t>
            </a:r>
            <a:r>
              <a:rPr lang="es-ES_tradnl" dirty="0" smtClean="0"/>
              <a:t> </a:t>
            </a:r>
            <a:r>
              <a:rPr lang="es-ES_tradnl" dirty="0" err="1" smtClean="0"/>
              <a:t>regions</a:t>
            </a:r>
            <a:r>
              <a:rPr lang="es-ES_tradnl" dirty="0" smtClean="0"/>
              <a:t>, </a:t>
            </a:r>
            <a:r>
              <a:rPr lang="es-ES_tradnl" dirty="0" err="1" smtClean="0"/>
              <a:t>such</a:t>
            </a:r>
            <a:r>
              <a:rPr lang="es-ES_tradnl" dirty="0" smtClean="0"/>
              <a:t> as </a:t>
            </a:r>
            <a:r>
              <a:rPr lang="es-ES_tradnl" dirty="0" err="1" smtClean="0"/>
              <a:t>Antarctica</a:t>
            </a:r>
            <a:r>
              <a:rPr lang="es-ES_tradnl" dirty="0" smtClean="0"/>
              <a:t>. </a:t>
            </a:r>
            <a:r>
              <a:rPr lang="es-ES_tradnl" dirty="0" smtClean="0"/>
              <a:t>(</a:t>
            </a:r>
            <a:r>
              <a:rPr lang="es-ES_tradnl" dirty="0" err="1"/>
              <a:t>A</a:t>
            </a:r>
            <a:r>
              <a:rPr lang="es-ES_tradnl" dirty="0" err="1" smtClean="0"/>
              <a:t>ngle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Sun’s</a:t>
            </a:r>
            <a:r>
              <a:rPr lang="es-ES_tradnl" dirty="0" smtClean="0"/>
              <a:t> </a:t>
            </a:r>
            <a:r>
              <a:rPr lang="es-ES_tradnl" dirty="0" err="1" smtClean="0"/>
              <a:t>rays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Little </a:t>
            </a:r>
            <a:r>
              <a:rPr lang="es-ES_tradnl" dirty="0" err="1" smtClean="0"/>
              <a:t>precipitation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76459"/>
            <a:ext cx="4464496" cy="2657547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41576"/>
            <a:ext cx="238809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9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</a:rPr>
              <a:t>2. </a:t>
            </a:r>
            <a:r>
              <a:rPr lang="es-ES_tradnl" dirty="0" err="1" smtClean="0">
                <a:solidFill>
                  <a:srgbClr val="0070C0"/>
                </a:solidFill>
              </a:rPr>
              <a:t>Alpine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Climate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Decrease</a:t>
            </a:r>
            <a:r>
              <a:rPr lang="es-ES_tradnl" dirty="0" smtClean="0"/>
              <a:t> in </a:t>
            </a:r>
            <a:r>
              <a:rPr lang="es-ES_tradnl" dirty="0" err="1" smtClean="0"/>
              <a:t>temperature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altitude</a:t>
            </a:r>
            <a:r>
              <a:rPr lang="es-ES_tradnl" dirty="0" smtClean="0"/>
              <a:t> (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ranges</a:t>
            </a:r>
            <a:r>
              <a:rPr lang="es-ES_tradnl" dirty="0" smtClean="0"/>
              <a:t> of </a:t>
            </a:r>
            <a:r>
              <a:rPr lang="es-ES_tradnl" dirty="0" err="1" smtClean="0"/>
              <a:t>mountains</a:t>
            </a:r>
            <a:r>
              <a:rPr lang="es-ES_tradnl" dirty="0" smtClean="0"/>
              <a:t>)</a:t>
            </a:r>
          </a:p>
          <a:p>
            <a:endParaRPr lang="es-ES_tradnl" dirty="0" smtClean="0"/>
          </a:p>
          <a:p>
            <a:r>
              <a:rPr lang="es-ES_tradnl" dirty="0" smtClean="0"/>
              <a:t>A </a:t>
            </a:r>
            <a:r>
              <a:rPr lang="es-ES_tradnl" dirty="0" err="1" smtClean="0"/>
              <a:t>lot</a:t>
            </a:r>
            <a:r>
              <a:rPr lang="es-ES_tradnl" dirty="0" smtClean="0"/>
              <a:t> of </a:t>
            </a:r>
            <a:r>
              <a:rPr lang="es-ES_tradnl" dirty="0" err="1" smtClean="0"/>
              <a:t>precipitation</a:t>
            </a:r>
            <a:r>
              <a:rPr lang="es-ES_tradnl" dirty="0" smtClean="0"/>
              <a:t> (</a:t>
            </a:r>
            <a:r>
              <a:rPr lang="es-ES_tradnl" dirty="0" err="1" smtClean="0"/>
              <a:t>mainly</a:t>
            </a:r>
            <a:r>
              <a:rPr lang="es-ES_tradnl" dirty="0" smtClean="0"/>
              <a:t> </a:t>
            </a:r>
            <a:r>
              <a:rPr lang="es-ES_tradnl" dirty="0" err="1" smtClean="0"/>
              <a:t>snow</a:t>
            </a:r>
            <a:r>
              <a:rPr lang="es-ES_tradnl" dirty="0" smtClean="0"/>
              <a:t>)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49080"/>
            <a:ext cx="49685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3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FF0000"/>
                </a:solidFill>
              </a:rPr>
              <a:t>TEMPERATE </a:t>
            </a:r>
            <a:r>
              <a:rPr lang="es-ES_tradnl" sz="6000" b="1" dirty="0" smtClean="0">
                <a:solidFill>
                  <a:srgbClr val="FF0000"/>
                </a:solidFill>
              </a:rPr>
              <a:t>CLIMATES</a:t>
            </a:r>
            <a:endParaRPr lang="es-ES" sz="6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700" dirty="0" err="1" smtClean="0"/>
              <a:t>Located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between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the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Tropic</a:t>
            </a:r>
            <a:r>
              <a:rPr lang="es-ES_tradnl" sz="2700" dirty="0" smtClean="0"/>
              <a:t> </a:t>
            </a:r>
            <a:r>
              <a:rPr lang="es-ES_tradnl" sz="2700" dirty="0"/>
              <a:t>o</a:t>
            </a:r>
            <a:r>
              <a:rPr lang="es-ES_tradnl" sz="2700" dirty="0" smtClean="0"/>
              <a:t>f </a:t>
            </a:r>
            <a:r>
              <a:rPr lang="es-ES_tradnl" sz="2700" dirty="0" err="1" smtClean="0"/>
              <a:t>Cancer</a:t>
            </a:r>
            <a:r>
              <a:rPr lang="es-ES_tradnl" sz="2700" dirty="0" smtClean="0"/>
              <a:t> and </a:t>
            </a:r>
            <a:r>
              <a:rPr lang="es-ES_tradnl" sz="2700" dirty="0" err="1" smtClean="0"/>
              <a:t>the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Artic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Circle</a:t>
            </a:r>
            <a:r>
              <a:rPr lang="es-ES_tradnl" sz="2700" dirty="0" smtClean="0"/>
              <a:t> in </a:t>
            </a:r>
            <a:r>
              <a:rPr lang="es-ES_tradnl" sz="2700" dirty="0" err="1" smtClean="0"/>
              <a:t>the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Northern</a:t>
            </a:r>
            <a:r>
              <a:rPr lang="es-ES_tradnl" sz="2700" dirty="0" smtClean="0"/>
              <a:t> </a:t>
            </a:r>
            <a:r>
              <a:rPr lang="es-ES_tradnl" sz="2700" dirty="0" err="1"/>
              <a:t>H</a:t>
            </a:r>
            <a:r>
              <a:rPr lang="es-ES_tradnl" sz="2700" dirty="0" err="1" smtClean="0"/>
              <a:t>emisphere</a:t>
            </a:r>
            <a:r>
              <a:rPr lang="es-ES_tradnl" sz="2700" dirty="0" smtClean="0"/>
              <a:t> and </a:t>
            </a:r>
            <a:r>
              <a:rPr lang="es-ES_tradnl" sz="2700" dirty="0" err="1" smtClean="0"/>
              <a:t>the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Tropic</a:t>
            </a:r>
            <a:r>
              <a:rPr lang="es-ES_tradnl" sz="2700" dirty="0" smtClean="0"/>
              <a:t> of </a:t>
            </a:r>
            <a:r>
              <a:rPr lang="es-ES_tradnl" sz="2700" dirty="0" err="1" smtClean="0"/>
              <a:t>Capricorn</a:t>
            </a:r>
            <a:r>
              <a:rPr lang="es-ES_tradnl" sz="2700" dirty="0" smtClean="0"/>
              <a:t> and </a:t>
            </a:r>
            <a:r>
              <a:rPr lang="es-ES_tradnl" sz="2700" dirty="0" err="1" smtClean="0"/>
              <a:t>the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Antartic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Circle</a:t>
            </a:r>
            <a:r>
              <a:rPr lang="es-ES_tradnl" sz="2700" dirty="0" smtClean="0"/>
              <a:t> in </a:t>
            </a:r>
            <a:r>
              <a:rPr lang="es-ES_tradnl" sz="2700" dirty="0" err="1" smtClean="0"/>
              <a:t>the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Southern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Hemisphere</a:t>
            </a:r>
            <a:r>
              <a:rPr lang="es-ES_tradnl" sz="2700" dirty="0" smtClean="0"/>
              <a:t>.</a:t>
            </a:r>
          </a:p>
          <a:p>
            <a:r>
              <a:rPr lang="es-ES_tradnl" sz="2700" dirty="0" err="1" smtClean="0"/>
              <a:t>Avrge</a:t>
            </a:r>
            <a:r>
              <a:rPr lang="es-ES_tradnl" sz="2700" dirty="0" smtClean="0"/>
              <a:t>. </a:t>
            </a:r>
            <a:r>
              <a:rPr lang="es-ES_tradnl" sz="2700" dirty="0" err="1"/>
              <a:t>a</a:t>
            </a:r>
            <a:r>
              <a:rPr lang="es-ES_tradnl" sz="2700" dirty="0" err="1" smtClean="0"/>
              <a:t>nnual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temperature</a:t>
            </a:r>
            <a:r>
              <a:rPr lang="es-ES_tradnl" sz="2700" dirty="0" smtClean="0"/>
              <a:t>: 0  - 20  C</a:t>
            </a:r>
            <a:r>
              <a:rPr lang="es-ES_tradnl" sz="2700" dirty="0" smtClean="0"/>
              <a:t>.</a:t>
            </a:r>
          </a:p>
          <a:p>
            <a:r>
              <a:rPr lang="es-ES_tradnl" sz="2700" dirty="0" err="1" smtClean="0"/>
              <a:t>Different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seasons</a:t>
            </a:r>
            <a:r>
              <a:rPr lang="es-ES_tradnl" sz="2700" dirty="0" smtClean="0"/>
              <a:t>. </a:t>
            </a:r>
            <a:r>
              <a:rPr lang="es-ES_tradnl" sz="2700" dirty="0" err="1" smtClean="0"/>
              <a:t>Dramatic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differences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between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summer</a:t>
            </a:r>
            <a:r>
              <a:rPr lang="es-ES_tradnl" sz="2700" dirty="0" smtClean="0"/>
              <a:t> and </a:t>
            </a:r>
            <a:r>
              <a:rPr lang="es-ES_tradnl" sz="2700" dirty="0" err="1" smtClean="0"/>
              <a:t>winter</a:t>
            </a:r>
            <a:r>
              <a:rPr lang="es-ES_tradnl" sz="2700" dirty="0" smtClean="0"/>
              <a:t>.</a:t>
            </a:r>
            <a:endParaRPr lang="es-ES" sz="2700" dirty="0"/>
          </a:p>
        </p:txBody>
      </p:sp>
      <p:sp>
        <p:nvSpPr>
          <p:cNvPr id="4" name="3 Elipse"/>
          <p:cNvSpPr/>
          <p:nvPr/>
        </p:nvSpPr>
        <p:spPr>
          <a:xfrm flipV="1">
            <a:off x="5148064" y="3494972"/>
            <a:ext cx="94868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 flipH="1" flipV="1">
            <a:off x="5868144" y="3522998"/>
            <a:ext cx="80893" cy="79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00348"/>
            <a:ext cx="7115944" cy="23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1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4400" dirty="0" smtClean="0">
                <a:solidFill>
                  <a:srgbClr val="92D050"/>
                </a:solidFill>
              </a:rPr>
              <a:t>MEDITERRANEAN CLIMATE</a:t>
            </a:r>
          </a:p>
          <a:p>
            <a:endParaRPr lang="es-ES_tradnl" sz="4400" dirty="0">
              <a:solidFill>
                <a:srgbClr val="92D050"/>
              </a:solidFill>
            </a:endParaRPr>
          </a:p>
          <a:p>
            <a:r>
              <a:rPr lang="es-ES_tradnl" sz="4400" dirty="0" smtClean="0">
                <a:solidFill>
                  <a:srgbClr val="92D050"/>
                </a:solidFill>
              </a:rPr>
              <a:t>SUB-TROPICAL CLIMATE</a:t>
            </a:r>
          </a:p>
          <a:p>
            <a:endParaRPr lang="es-ES_tradnl" sz="4400" dirty="0">
              <a:solidFill>
                <a:srgbClr val="92D050"/>
              </a:solidFill>
            </a:endParaRPr>
          </a:p>
          <a:p>
            <a:r>
              <a:rPr lang="es-ES_tradnl" sz="4400" dirty="0" smtClean="0">
                <a:solidFill>
                  <a:srgbClr val="92D050"/>
                </a:solidFill>
              </a:rPr>
              <a:t>MARITINE CLIMATE</a:t>
            </a:r>
          </a:p>
          <a:p>
            <a:endParaRPr lang="es-ES_tradnl" sz="4400" dirty="0">
              <a:solidFill>
                <a:srgbClr val="92D050"/>
              </a:solidFill>
            </a:endParaRPr>
          </a:p>
          <a:p>
            <a:r>
              <a:rPr lang="es-ES_tradnl" sz="4400" dirty="0" smtClean="0">
                <a:solidFill>
                  <a:srgbClr val="92D050"/>
                </a:solidFill>
              </a:rPr>
              <a:t>CONTINENTAL CLIMATE</a:t>
            </a:r>
            <a:endParaRPr lang="es-ES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2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92D050"/>
                </a:solidFill>
              </a:rPr>
              <a:t>1. MEDITERRANEAN CLIMATE</a:t>
            </a:r>
            <a:endParaRPr lang="es-ES" dirty="0">
              <a:solidFill>
                <a:srgbClr val="92D05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177281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dirty="0" err="1" smtClean="0"/>
              <a:t>Temperature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mild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winter</a:t>
            </a:r>
            <a:r>
              <a:rPr lang="es-ES_tradnl" sz="3600" dirty="0" smtClean="0"/>
              <a:t> and </a:t>
            </a:r>
            <a:r>
              <a:rPr lang="es-ES_tradnl" sz="3600" dirty="0" err="1" smtClean="0"/>
              <a:t>hot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summer</a:t>
            </a:r>
            <a:endParaRPr lang="es-ES_tradnl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dirty="0" err="1" smtClean="0"/>
              <a:t>Abundant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precipitation</a:t>
            </a:r>
            <a:r>
              <a:rPr lang="es-ES_tradnl" sz="3600" dirty="0" smtClean="0"/>
              <a:t> i n </a:t>
            </a:r>
            <a:r>
              <a:rPr lang="es-ES_tradnl" sz="3600" dirty="0" err="1" smtClean="0"/>
              <a:t>spring</a:t>
            </a:r>
            <a:r>
              <a:rPr lang="es-ES_tradnl" sz="3600" dirty="0" smtClean="0"/>
              <a:t> and </a:t>
            </a:r>
            <a:r>
              <a:rPr lang="es-ES_tradnl" sz="3600" dirty="0" err="1" smtClean="0"/>
              <a:t>autumn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20326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1730341" y="188640"/>
            <a:ext cx="5796136" cy="1224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dirty="0" smtClean="0">
                <a:solidFill>
                  <a:srgbClr val="92D050"/>
                </a:solidFill>
              </a:rPr>
              <a:t>WEATHER STATIONS</a:t>
            </a:r>
            <a:endParaRPr lang="es-ES" dirty="0">
              <a:solidFill>
                <a:srgbClr val="92D050"/>
              </a:solidFill>
            </a:endParaRPr>
          </a:p>
        </p:txBody>
      </p:sp>
      <p:pic>
        <p:nvPicPr>
          <p:cNvPr id="15" name="14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738"/>
            <a:ext cx="2143125" cy="2143125"/>
          </a:xfr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6" name="15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213"/>
            <a:ext cx="2428875" cy="1885950"/>
          </a:xfrm>
          <a:ln w="76200">
            <a:solidFill>
              <a:srgbClr val="92D050"/>
            </a:solidFill>
          </a:ln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2143125" cy="2143125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2352675" cy="19431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05" y="4162413"/>
            <a:ext cx="2143125" cy="214312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20" name="19 CuadroTexto"/>
          <p:cNvSpPr txBox="1"/>
          <p:nvPr/>
        </p:nvSpPr>
        <p:spPr>
          <a:xfrm>
            <a:off x="179512" y="399650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Hygrometer</a:t>
            </a:r>
            <a:r>
              <a:rPr lang="es-ES_tradnl" dirty="0" smtClean="0"/>
              <a:t>: </a:t>
            </a:r>
            <a:r>
              <a:rPr lang="es-ES_tradnl" dirty="0" err="1" smtClean="0"/>
              <a:t>Humidity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491880" y="529469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Pluviometer</a:t>
            </a:r>
            <a:r>
              <a:rPr lang="es-ES_tradnl" dirty="0" smtClean="0"/>
              <a:t>: Rain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79512" y="6508229"/>
            <a:ext cx="36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Anemometer</a:t>
            </a:r>
            <a:r>
              <a:rPr lang="es-ES_tradnl" dirty="0" smtClean="0"/>
              <a:t>: </a:t>
            </a:r>
            <a:r>
              <a:rPr lang="es-ES_tradnl" dirty="0" err="1" smtClean="0"/>
              <a:t>Wind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372200" y="3717032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Sunshine</a:t>
            </a:r>
            <a:r>
              <a:rPr lang="es-ES_tradnl" dirty="0" smtClean="0"/>
              <a:t> Sensor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565705" y="6488668"/>
            <a:ext cx="232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Thermometer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06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92D050"/>
                </a:solidFill>
              </a:rPr>
              <a:t>2. SUB-TROPICAL CLIMATE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Similar to </a:t>
            </a:r>
            <a:r>
              <a:rPr lang="es-ES_tradnl" sz="4000" dirty="0" err="1" smtClean="0"/>
              <a:t>Mediterranean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Climate</a:t>
            </a:r>
            <a:endParaRPr lang="es-ES_tradnl" sz="4000" dirty="0" smtClean="0"/>
          </a:p>
          <a:p>
            <a:r>
              <a:rPr lang="es-ES_tradnl" sz="4000" dirty="0" err="1" smtClean="0"/>
              <a:t>Lots</a:t>
            </a:r>
            <a:r>
              <a:rPr lang="es-ES_tradnl" sz="4000" dirty="0" smtClean="0"/>
              <a:t> of rain in </a:t>
            </a:r>
            <a:r>
              <a:rPr lang="es-ES_tradnl" sz="4000" dirty="0" err="1" smtClean="0"/>
              <a:t>summer</a:t>
            </a:r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988840"/>
            <a:ext cx="70567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FF0000"/>
                </a:solidFill>
              </a:rPr>
              <a:t>Similar to </a:t>
            </a:r>
            <a:r>
              <a:rPr lang="es-ES_tradnl" sz="4000" dirty="0" err="1">
                <a:solidFill>
                  <a:srgbClr val="FF0000"/>
                </a:solidFill>
              </a:rPr>
              <a:t>Mediterranean</a:t>
            </a:r>
            <a:r>
              <a:rPr lang="es-ES_tradnl" sz="4000" dirty="0">
                <a:solidFill>
                  <a:srgbClr val="FF0000"/>
                </a:solidFill>
              </a:rPr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Climate</a:t>
            </a:r>
            <a:endParaRPr lang="es-ES_tradnl" sz="4000" dirty="0" smtClean="0">
              <a:solidFill>
                <a:srgbClr val="FF0000"/>
              </a:solidFill>
            </a:endParaRPr>
          </a:p>
          <a:p>
            <a:endParaRPr lang="es-ES_tradnl" sz="4000" dirty="0">
              <a:solidFill>
                <a:srgbClr val="FF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_tradnl" sz="4000" dirty="0" err="1">
                <a:solidFill>
                  <a:srgbClr val="FF0000"/>
                </a:solidFill>
              </a:rPr>
              <a:t>Lots</a:t>
            </a:r>
            <a:r>
              <a:rPr lang="es-ES_tradnl" sz="4000" dirty="0">
                <a:solidFill>
                  <a:srgbClr val="FF0000"/>
                </a:solidFill>
              </a:rPr>
              <a:t> of rain in </a:t>
            </a:r>
            <a:r>
              <a:rPr lang="es-ES_tradnl" sz="4000" dirty="0" err="1" smtClean="0">
                <a:solidFill>
                  <a:srgbClr val="FF0000"/>
                </a:solidFill>
              </a:rPr>
              <a:t>summer</a:t>
            </a:r>
            <a:endParaRPr lang="es-ES_tradnl" sz="4000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6523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92D050"/>
                </a:solidFill>
              </a:rPr>
              <a:t>3. MARITINE CLIMATE</a:t>
            </a:r>
            <a:endParaRPr lang="es-ES" dirty="0">
              <a:solidFill>
                <a:srgbClr val="92D05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6" name="5 CuadroTexto"/>
          <p:cNvSpPr txBox="1"/>
          <p:nvPr/>
        </p:nvSpPr>
        <p:spPr>
          <a:xfrm>
            <a:off x="971600" y="195748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000" dirty="0" err="1" smtClean="0">
                <a:solidFill>
                  <a:srgbClr val="FF0000"/>
                </a:solidFill>
              </a:rPr>
              <a:t>Mild</a:t>
            </a:r>
            <a:r>
              <a:rPr lang="es-ES_tradnl" sz="4000" dirty="0" smtClean="0">
                <a:solidFill>
                  <a:srgbClr val="FF0000"/>
                </a:solidFill>
              </a:rPr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temperatures</a:t>
            </a:r>
            <a:endParaRPr lang="es-ES_tradnl" sz="4000" dirty="0" smtClean="0">
              <a:solidFill>
                <a:srgbClr val="FF0000"/>
              </a:solidFill>
            </a:endParaRPr>
          </a:p>
          <a:p>
            <a:r>
              <a:rPr lang="es-ES_tradnl" sz="40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000" dirty="0" err="1" smtClean="0">
                <a:solidFill>
                  <a:srgbClr val="FF0000"/>
                </a:solidFill>
              </a:rPr>
              <a:t>Abundant</a:t>
            </a:r>
            <a:r>
              <a:rPr lang="es-ES_tradnl" sz="4000" dirty="0" smtClean="0">
                <a:solidFill>
                  <a:srgbClr val="FF0000"/>
                </a:solidFill>
              </a:rPr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precipitation</a:t>
            </a:r>
            <a:r>
              <a:rPr lang="es-ES_tradnl" sz="4000" dirty="0">
                <a:solidFill>
                  <a:srgbClr val="FF0000"/>
                </a:solidFill>
              </a:rPr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all</a:t>
            </a:r>
            <a:r>
              <a:rPr lang="es-ES_tradnl" sz="4000" dirty="0" smtClean="0">
                <a:solidFill>
                  <a:srgbClr val="FF0000"/>
                </a:solidFill>
              </a:rPr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year</a:t>
            </a:r>
            <a:r>
              <a:rPr lang="es-ES_tradnl" sz="4000" dirty="0" smtClean="0">
                <a:solidFill>
                  <a:srgbClr val="FF0000"/>
                </a:solidFill>
              </a:rPr>
              <a:t>, </a:t>
            </a:r>
            <a:r>
              <a:rPr lang="es-ES_tradnl" sz="4000" dirty="0" err="1" smtClean="0">
                <a:solidFill>
                  <a:srgbClr val="FF0000"/>
                </a:solidFill>
              </a:rPr>
              <a:t>especially</a:t>
            </a:r>
            <a:r>
              <a:rPr lang="es-ES_tradnl" sz="4000" dirty="0" smtClean="0">
                <a:solidFill>
                  <a:srgbClr val="FF0000"/>
                </a:solidFill>
              </a:rPr>
              <a:t> in </a:t>
            </a:r>
            <a:r>
              <a:rPr lang="es-ES_tradnl" sz="4000" dirty="0" err="1" smtClean="0">
                <a:solidFill>
                  <a:srgbClr val="FF0000"/>
                </a:solidFill>
              </a:rPr>
              <a:t>winter</a:t>
            </a:r>
            <a:r>
              <a:rPr lang="es-ES_tradnl" sz="4000" dirty="0" smtClean="0">
                <a:solidFill>
                  <a:srgbClr val="FF0000"/>
                </a:solidFill>
              </a:rPr>
              <a:t> (North of </a:t>
            </a:r>
            <a:r>
              <a:rPr lang="es-ES_tradnl" sz="4000" dirty="0" err="1" smtClean="0">
                <a:solidFill>
                  <a:srgbClr val="FF0000"/>
                </a:solidFill>
              </a:rPr>
              <a:t>Spain</a:t>
            </a:r>
            <a:r>
              <a:rPr lang="es-ES_tradnl" sz="4000" dirty="0" smtClean="0">
                <a:solidFill>
                  <a:srgbClr val="FF0000"/>
                </a:solidFill>
              </a:rPr>
              <a:t>, </a:t>
            </a:r>
            <a:r>
              <a:rPr lang="es-ES_tradnl" sz="4000" dirty="0" err="1" smtClean="0">
                <a:solidFill>
                  <a:srgbClr val="FF0000"/>
                </a:solidFill>
              </a:rPr>
              <a:t>north</a:t>
            </a:r>
            <a:r>
              <a:rPr lang="es-ES_tradnl" sz="4000" dirty="0" smtClean="0">
                <a:solidFill>
                  <a:srgbClr val="FF0000"/>
                </a:solidFill>
              </a:rPr>
              <a:t> of France, </a:t>
            </a:r>
            <a:r>
              <a:rPr lang="es-ES_tradnl" sz="4000" dirty="0" err="1" smtClean="0">
                <a:solidFill>
                  <a:srgbClr val="FF0000"/>
                </a:solidFill>
              </a:rPr>
              <a:t>England</a:t>
            </a:r>
            <a:r>
              <a:rPr lang="es-ES_tradnl" sz="4000" dirty="0" smtClean="0">
                <a:solidFill>
                  <a:srgbClr val="FF0000"/>
                </a:solidFill>
              </a:rPr>
              <a:t>, </a:t>
            </a:r>
            <a:r>
              <a:rPr lang="es-ES_tradnl" sz="4000" dirty="0" err="1" smtClean="0">
                <a:solidFill>
                  <a:srgbClr val="FF0000"/>
                </a:solidFill>
              </a:rPr>
              <a:t>Germany</a:t>
            </a:r>
            <a:r>
              <a:rPr lang="es-ES_tradnl" sz="4000" dirty="0" smtClean="0">
                <a:solidFill>
                  <a:srgbClr val="FF0000"/>
                </a:solidFill>
              </a:rPr>
              <a:t> etc.)</a:t>
            </a:r>
            <a:endParaRPr lang="es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5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92D050"/>
                </a:solidFill>
              </a:rPr>
              <a:t>4. CONTINENTAL CLIMATE</a:t>
            </a:r>
            <a:endParaRPr lang="es-ES" dirty="0">
              <a:solidFill>
                <a:srgbClr val="92D05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5" name="4 CuadroTexto"/>
          <p:cNvSpPr txBox="1"/>
          <p:nvPr/>
        </p:nvSpPr>
        <p:spPr>
          <a:xfrm>
            <a:off x="1259632" y="3645024"/>
            <a:ext cx="7056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 err="1" smtClean="0"/>
              <a:t>Strong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contrasts</a:t>
            </a:r>
            <a:r>
              <a:rPr lang="es-ES_tradnl" sz="2800" dirty="0" smtClean="0"/>
              <a:t> in </a:t>
            </a:r>
            <a:r>
              <a:rPr lang="es-ES_tradnl" sz="2800" dirty="0" err="1" smtClean="0"/>
              <a:t>temperature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very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cold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winters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very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hot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summers</a:t>
            </a:r>
            <a:endParaRPr lang="es-ES_trad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 err="1" smtClean="0"/>
              <a:t>Moderate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precipitation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mostly</a:t>
            </a:r>
            <a:r>
              <a:rPr lang="es-ES_tradnl" sz="2800" dirty="0" smtClean="0"/>
              <a:t> in </a:t>
            </a:r>
            <a:r>
              <a:rPr lang="es-ES_tradnl" sz="2800" dirty="0" err="1" smtClean="0"/>
              <a:t>summer</a:t>
            </a:r>
            <a:endParaRPr lang="es-ES_trad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 smtClean="0"/>
              <a:t>Intense </a:t>
            </a:r>
            <a:r>
              <a:rPr lang="es-ES_tradnl" sz="2800" dirty="0" err="1" smtClean="0"/>
              <a:t>cold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spells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snow</a:t>
            </a:r>
            <a:r>
              <a:rPr lang="es-ES_tradnl" sz="2800" dirty="0" smtClean="0"/>
              <a:t> in </a:t>
            </a:r>
            <a:r>
              <a:rPr lang="es-ES_tradnl" sz="2800" dirty="0" err="1" smtClean="0"/>
              <a:t>winter</a:t>
            </a:r>
            <a:endParaRPr lang="es-ES_trad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63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FF0000"/>
                </a:solidFill>
              </a:rPr>
              <a:t>HOT CLIMATES</a:t>
            </a:r>
            <a:endParaRPr lang="es-ES" sz="6000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424936" cy="5112567"/>
          </a:xfrm>
        </p:spPr>
      </p:pic>
      <p:sp>
        <p:nvSpPr>
          <p:cNvPr id="5" name="4 CuadroTexto"/>
          <p:cNvSpPr txBox="1"/>
          <p:nvPr/>
        </p:nvSpPr>
        <p:spPr>
          <a:xfrm>
            <a:off x="971600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err="1" smtClean="0"/>
              <a:t>Between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Tropic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Cancer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Equator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Tropic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Capricorn</a:t>
            </a:r>
            <a:endParaRPr lang="es-ES_trad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err="1"/>
              <a:t>Avrge</a:t>
            </a:r>
            <a:r>
              <a:rPr lang="es-ES_tradnl" sz="2800" dirty="0"/>
              <a:t>. </a:t>
            </a:r>
            <a:r>
              <a:rPr lang="es-ES_tradnl" sz="2800" dirty="0" err="1"/>
              <a:t>annual</a:t>
            </a:r>
            <a:r>
              <a:rPr lang="es-ES_tradnl" sz="2800" dirty="0"/>
              <a:t> </a:t>
            </a:r>
            <a:r>
              <a:rPr lang="es-ES_tradnl" sz="2800" dirty="0" err="1"/>
              <a:t>temperature</a:t>
            </a:r>
            <a:r>
              <a:rPr lang="es-ES_tradnl" sz="2800" dirty="0"/>
              <a:t>: </a:t>
            </a:r>
            <a:r>
              <a:rPr lang="es-ES_tradnl" sz="2800" dirty="0" smtClean="0"/>
              <a:t>20</a:t>
            </a:r>
            <a:r>
              <a:rPr lang="es-ES_tradnl" sz="1600" baseline="30000" dirty="0" smtClean="0"/>
              <a:t>0</a:t>
            </a:r>
            <a:r>
              <a:rPr lang="es-ES_tradnl" sz="2800" dirty="0" smtClean="0"/>
              <a:t> </a:t>
            </a:r>
            <a:r>
              <a:rPr lang="es-ES_tradnl" sz="2800" dirty="0"/>
              <a:t>C</a:t>
            </a:r>
            <a:r>
              <a:rPr lang="es-ES_tradnl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smtClean="0"/>
              <a:t>TYPES:</a:t>
            </a:r>
            <a:endParaRPr lang="es-ES" sz="2800" dirty="0"/>
          </a:p>
          <a:p>
            <a:r>
              <a:rPr lang="es-ES_tradnl" sz="2800" dirty="0"/>
              <a:t>	</a:t>
            </a:r>
            <a:r>
              <a:rPr lang="es-ES_tradnl" sz="2800" dirty="0" smtClean="0"/>
              <a:t>- 1. TROPICAL CLIMATES</a:t>
            </a:r>
          </a:p>
          <a:p>
            <a:r>
              <a:rPr lang="es-ES_tradnl" sz="2800" dirty="0" smtClean="0"/>
              <a:t>	- 2. EQUATORIAL CLIMATES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- 3. MONSOON CLIMATE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9813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C000"/>
                </a:solidFill>
              </a:rPr>
              <a:t>1. TROPICAL CLIMATE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sz="2800" dirty="0" smtClean="0"/>
          </a:p>
          <a:p>
            <a:endParaRPr lang="es-ES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52928" cy="4608512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5364088" y="220486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259632" y="4809926"/>
            <a:ext cx="7056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 err="1" smtClean="0"/>
              <a:t>Temperature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high</a:t>
            </a:r>
            <a:r>
              <a:rPr lang="es-ES_tradnl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 err="1" smtClean="0"/>
              <a:t>There</a:t>
            </a:r>
            <a:r>
              <a:rPr lang="es-ES_tradnl" sz="3200" dirty="0" smtClean="0"/>
              <a:t> are </a:t>
            </a:r>
            <a:r>
              <a:rPr lang="es-ES_tradnl" sz="3200" dirty="0" err="1" smtClean="0"/>
              <a:t>two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seasons</a:t>
            </a:r>
            <a:r>
              <a:rPr lang="es-ES_tradnl" sz="3200" dirty="0" smtClean="0"/>
              <a:t>: A </a:t>
            </a:r>
            <a:r>
              <a:rPr lang="es-ES_tradnl" sz="3200" dirty="0" err="1" smtClean="0"/>
              <a:t>rainy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summer</a:t>
            </a:r>
            <a:r>
              <a:rPr lang="es-ES_tradnl" sz="3200" dirty="0" smtClean="0"/>
              <a:t> and a </a:t>
            </a:r>
            <a:r>
              <a:rPr lang="es-ES_tradnl" sz="3200" dirty="0" err="1" smtClean="0"/>
              <a:t>dry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winter</a:t>
            </a:r>
            <a:r>
              <a:rPr lang="es-ES_tradnl" sz="3200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0014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C000"/>
                </a:solidFill>
              </a:rPr>
              <a:t>2. EQUATORIAL CLIMATE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Consistent</a:t>
            </a:r>
            <a:r>
              <a:rPr lang="es-ES_tradnl" dirty="0" smtClean="0"/>
              <a:t>: No </a:t>
            </a:r>
            <a:r>
              <a:rPr lang="es-ES_tradnl" dirty="0" err="1" smtClean="0"/>
              <a:t>seasons</a:t>
            </a:r>
            <a:r>
              <a:rPr lang="es-ES_tradnl" dirty="0" smtClean="0"/>
              <a:t>.</a:t>
            </a:r>
          </a:p>
          <a:p>
            <a:r>
              <a:rPr lang="es-ES_tradnl" dirty="0" err="1"/>
              <a:t>A</a:t>
            </a:r>
            <a:r>
              <a:rPr lang="es-ES_tradnl" dirty="0" err="1" smtClean="0"/>
              <a:t>lways</a:t>
            </a:r>
            <a:r>
              <a:rPr lang="es-ES_tradnl" dirty="0" smtClean="0"/>
              <a:t> </a:t>
            </a:r>
            <a:r>
              <a:rPr lang="es-ES_tradnl" dirty="0" err="1" smtClean="0"/>
              <a:t>hot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rains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Near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Equator</a:t>
            </a:r>
            <a:endParaRPr lang="es-ES_tradnl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3204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>
                <a:solidFill>
                  <a:srgbClr val="FFC000"/>
                </a:solidFill>
              </a:rPr>
              <a:t>3. MONSOON CLIMATE</a:t>
            </a:r>
            <a:endParaRPr lang="es-ES" sz="48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/>
          <a:lstStyle/>
          <a:p>
            <a:r>
              <a:rPr lang="es-ES_tradnl" dirty="0" smtClean="0"/>
              <a:t>In </a:t>
            </a:r>
            <a:r>
              <a:rPr lang="es-ES_tradnl" dirty="0" err="1" smtClean="0"/>
              <a:t>summer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r>
              <a:rPr lang="es-ES_tradnl" dirty="0" smtClean="0"/>
              <a:t>	-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Monsoon</a:t>
            </a:r>
            <a:r>
              <a:rPr lang="es-ES_tradnl" dirty="0" smtClean="0"/>
              <a:t> </a:t>
            </a:r>
            <a:r>
              <a:rPr lang="es-ES_tradnl" dirty="0" err="1" smtClean="0"/>
              <a:t>blows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sea to </a:t>
            </a:r>
            <a:r>
              <a:rPr lang="es-ES_tradnl" dirty="0" err="1" smtClean="0"/>
              <a:t>the</a:t>
            </a:r>
            <a:r>
              <a:rPr lang="es-ES_tradnl" dirty="0" smtClean="0"/>
              <a:t> 	</a:t>
            </a:r>
            <a:r>
              <a:rPr lang="es-ES_tradnl" dirty="0" err="1" smtClean="0"/>
              <a:t>continent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 smtClean="0"/>
              <a:t>	-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creates</a:t>
            </a:r>
            <a:r>
              <a:rPr lang="es-ES_tradnl" dirty="0" smtClean="0"/>
              <a:t> </a:t>
            </a:r>
            <a:r>
              <a:rPr lang="es-ES_tradnl" dirty="0" err="1" smtClean="0"/>
              <a:t>strong</a:t>
            </a:r>
            <a:r>
              <a:rPr lang="es-ES_tradnl" dirty="0" smtClean="0"/>
              <a:t> rain.</a:t>
            </a:r>
          </a:p>
          <a:p>
            <a:r>
              <a:rPr lang="es-ES_tradnl" dirty="0" smtClean="0"/>
              <a:t>In </a:t>
            </a:r>
            <a:r>
              <a:rPr lang="es-ES_tradnl" dirty="0" err="1" smtClean="0"/>
              <a:t>winter</a:t>
            </a:r>
            <a:r>
              <a:rPr lang="es-ES_tradnl" dirty="0" smtClean="0"/>
              <a:t>:</a:t>
            </a:r>
          </a:p>
          <a:p>
            <a:pPr marL="457200" lvl="1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-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Monsoon</a:t>
            </a:r>
            <a:r>
              <a:rPr lang="es-ES_tradnl" dirty="0" smtClean="0"/>
              <a:t> </a:t>
            </a:r>
            <a:r>
              <a:rPr lang="es-ES_tradnl" dirty="0" err="1" smtClean="0"/>
              <a:t>blows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continent</a:t>
            </a:r>
            <a:r>
              <a:rPr lang="es-ES_tradnl" dirty="0" smtClean="0"/>
              <a:t> to </a:t>
            </a:r>
            <a:r>
              <a:rPr lang="es-ES_tradnl" dirty="0" err="1" smtClean="0"/>
              <a:t>the</a:t>
            </a:r>
            <a:r>
              <a:rPr lang="es-ES_tradnl" dirty="0" smtClean="0"/>
              <a:t> 	sea.</a:t>
            </a:r>
          </a:p>
          <a:p>
            <a:pPr marL="457200" lvl="1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-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brings</a:t>
            </a:r>
            <a:r>
              <a:rPr lang="es-ES_tradnl" dirty="0" smtClean="0"/>
              <a:t> </a:t>
            </a:r>
            <a:r>
              <a:rPr lang="es-ES_tradnl" dirty="0" err="1" smtClean="0"/>
              <a:t>dry</a:t>
            </a:r>
            <a:r>
              <a:rPr lang="es-ES_tradnl" dirty="0" smtClean="0"/>
              <a:t> </a:t>
            </a:r>
            <a:r>
              <a:rPr lang="es-ES_tradnl" dirty="0" err="1" smtClean="0"/>
              <a:t>weather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8"/>
            <a:ext cx="34563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0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rgbClr val="FF0000"/>
                </a:solidFill>
              </a:rPr>
              <a:t>DESERT CLIMATES</a:t>
            </a:r>
            <a:endParaRPr lang="es-ES" sz="5400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1" y="1196752"/>
            <a:ext cx="8092977" cy="5544616"/>
          </a:xfrm>
        </p:spPr>
      </p:pic>
      <p:sp>
        <p:nvSpPr>
          <p:cNvPr id="5" name="4 CuadroTexto"/>
          <p:cNvSpPr txBox="1"/>
          <p:nvPr/>
        </p:nvSpPr>
        <p:spPr>
          <a:xfrm>
            <a:off x="971600" y="1628800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 err="1" smtClean="0">
                <a:solidFill>
                  <a:schemeClr val="bg1"/>
                </a:solidFill>
              </a:rPr>
              <a:t>Less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than</a:t>
            </a:r>
            <a:r>
              <a:rPr lang="es-ES_tradnl" sz="2800" dirty="0" smtClean="0">
                <a:solidFill>
                  <a:schemeClr val="bg1"/>
                </a:solidFill>
              </a:rPr>
              <a:t> 100 mm of </a:t>
            </a:r>
            <a:r>
              <a:rPr lang="es-ES_tradnl" sz="2800" dirty="0" err="1" smtClean="0">
                <a:solidFill>
                  <a:schemeClr val="bg1"/>
                </a:solidFill>
              </a:rPr>
              <a:t>precipitation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annually</a:t>
            </a:r>
            <a:endParaRPr lang="es-ES_tradnl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 err="1" smtClean="0">
                <a:solidFill>
                  <a:schemeClr val="bg1"/>
                </a:solidFill>
              </a:rPr>
              <a:t>Types</a:t>
            </a:r>
            <a:r>
              <a:rPr lang="es-ES_tradnl" sz="2800" dirty="0" smtClean="0">
                <a:solidFill>
                  <a:schemeClr val="bg1"/>
                </a:solidFill>
              </a:rPr>
              <a:t> of </a:t>
            </a:r>
            <a:r>
              <a:rPr lang="es-ES_tradnl" sz="2800" dirty="0" err="1" smtClean="0">
                <a:solidFill>
                  <a:schemeClr val="bg1"/>
                </a:solidFill>
              </a:rPr>
              <a:t>desert</a:t>
            </a:r>
            <a:r>
              <a:rPr lang="es-ES_tradnl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s-ES_tradnl" sz="2800" dirty="0">
                <a:solidFill>
                  <a:schemeClr val="bg1"/>
                </a:solidFill>
              </a:rPr>
              <a:t>	</a:t>
            </a:r>
            <a:r>
              <a:rPr lang="es-ES_tradnl" sz="2800" dirty="0" smtClean="0">
                <a:solidFill>
                  <a:schemeClr val="bg1"/>
                </a:solidFill>
              </a:rPr>
              <a:t>- </a:t>
            </a:r>
            <a:r>
              <a:rPr lang="es-ES_tradnl" sz="2800" dirty="0">
                <a:solidFill>
                  <a:schemeClr val="bg1"/>
                </a:solidFill>
              </a:rPr>
              <a:t>H</a:t>
            </a:r>
            <a:r>
              <a:rPr lang="es-ES_tradnl" sz="2800" dirty="0" smtClean="0">
                <a:solidFill>
                  <a:schemeClr val="bg1"/>
                </a:solidFill>
              </a:rPr>
              <a:t>ot </a:t>
            </a:r>
            <a:r>
              <a:rPr lang="es-ES_tradnl" sz="2800" dirty="0" err="1" smtClean="0">
                <a:solidFill>
                  <a:schemeClr val="bg1"/>
                </a:solidFill>
              </a:rPr>
              <a:t>desert</a:t>
            </a:r>
            <a:r>
              <a:rPr lang="es-ES_tradnl" sz="2800" dirty="0" smtClean="0">
                <a:solidFill>
                  <a:schemeClr val="bg1"/>
                </a:solidFill>
              </a:rPr>
              <a:t> (</a:t>
            </a:r>
            <a:r>
              <a:rPr lang="es-ES_tradnl" sz="2800" dirty="0" err="1">
                <a:solidFill>
                  <a:schemeClr val="bg1"/>
                </a:solidFill>
              </a:rPr>
              <a:t>T</a:t>
            </a:r>
            <a:r>
              <a:rPr lang="es-ES_tradnl" sz="2800" dirty="0" err="1" smtClean="0">
                <a:solidFill>
                  <a:schemeClr val="bg1"/>
                </a:solidFill>
              </a:rPr>
              <a:t>he</a:t>
            </a:r>
            <a:r>
              <a:rPr lang="es-ES_tradnl" sz="2800" dirty="0" smtClean="0">
                <a:solidFill>
                  <a:schemeClr val="bg1"/>
                </a:solidFill>
              </a:rPr>
              <a:t> Sahara)</a:t>
            </a:r>
          </a:p>
          <a:p>
            <a:r>
              <a:rPr lang="es-ES_tradnl" sz="2800" dirty="0">
                <a:solidFill>
                  <a:schemeClr val="bg1"/>
                </a:solidFill>
              </a:rPr>
              <a:t>	</a:t>
            </a:r>
            <a:r>
              <a:rPr lang="es-ES_tradnl" sz="2800" dirty="0" smtClean="0">
                <a:solidFill>
                  <a:schemeClr val="bg1"/>
                </a:solidFill>
              </a:rPr>
              <a:t>- </a:t>
            </a:r>
            <a:r>
              <a:rPr lang="es-ES_tradnl" sz="2800" dirty="0" err="1">
                <a:solidFill>
                  <a:schemeClr val="bg1"/>
                </a:solidFill>
              </a:rPr>
              <a:t>C</a:t>
            </a:r>
            <a:r>
              <a:rPr lang="es-ES_tradnl" sz="2800" dirty="0" err="1" smtClean="0">
                <a:solidFill>
                  <a:schemeClr val="bg1"/>
                </a:solidFill>
              </a:rPr>
              <a:t>oastal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desert</a:t>
            </a:r>
            <a:r>
              <a:rPr lang="es-ES_tradnl" sz="2800" dirty="0" smtClean="0">
                <a:solidFill>
                  <a:schemeClr val="bg1"/>
                </a:solidFill>
              </a:rPr>
              <a:t> (</a:t>
            </a:r>
            <a:r>
              <a:rPr lang="es-ES_tradnl" sz="2800" dirty="0" err="1" smtClean="0">
                <a:solidFill>
                  <a:schemeClr val="bg1"/>
                </a:solidFill>
              </a:rPr>
              <a:t>The</a:t>
            </a:r>
            <a:r>
              <a:rPr lang="es-ES_tradnl" sz="2800" dirty="0" smtClean="0">
                <a:solidFill>
                  <a:schemeClr val="bg1"/>
                </a:solidFill>
              </a:rPr>
              <a:t> Atacama, Chile)</a:t>
            </a:r>
          </a:p>
          <a:p>
            <a:r>
              <a:rPr lang="es-ES_tradnl" sz="2800" dirty="0">
                <a:solidFill>
                  <a:schemeClr val="bg1"/>
                </a:solidFill>
              </a:rPr>
              <a:t>	</a:t>
            </a:r>
            <a:r>
              <a:rPr lang="es-ES_tradnl" sz="2800" dirty="0" smtClean="0">
                <a:solidFill>
                  <a:schemeClr val="bg1"/>
                </a:solidFill>
              </a:rPr>
              <a:t>- Continental </a:t>
            </a:r>
            <a:r>
              <a:rPr lang="es-ES_tradnl" sz="2800" dirty="0" err="1" smtClean="0">
                <a:solidFill>
                  <a:schemeClr val="bg1"/>
                </a:solidFill>
              </a:rPr>
              <a:t>desert</a:t>
            </a:r>
            <a:r>
              <a:rPr lang="es-ES_tradnl" sz="2800" dirty="0" smtClean="0">
                <a:solidFill>
                  <a:schemeClr val="bg1"/>
                </a:solidFill>
              </a:rPr>
              <a:t> (</a:t>
            </a:r>
            <a:r>
              <a:rPr lang="es-ES_tradnl" sz="2800" dirty="0" err="1" smtClean="0">
                <a:solidFill>
                  <a:schemeClr val="bg1"/>
                </a:solidFill>
              </a:rPr>
              <a:t>The</a:t>
            </a:r>
            <a:r>
              <a:rPr lang="es-ES_tradnl" sz="2800" dirty="0" smtClean="0">
                <a:solidFill>
                  <a:schemeClr val="bg1"/>
                </a:solidFill>
              </a:rPr>
              <a:t> Gobi, China-Mongolia)</a:t>
            </a:r>
          </a:p>
          <a:p>
            <a:r>
              <a:rPr lang="es-ES_tradnl" sz="2800" dirty="0">
                <a:solidFill>
                  <a:schemeClr val="bg1"/>
                </a:solidFill>
              </a:rPr>
              <a:t>	</a:t>
            </a:r>
            <a:r>
              <a:rPr lang="es-ES_tradnl" sz="2800" dirty="0" smtClean="0">
                <a:solidFill>
                  <a:schemeClr val="bg1"/>
                </a:solidFill>
              </a:rPr>
              <a:t>- </a:t>
            </a:r>
            <a:r>
              <a:rPr lang="es-ES_tradnl" sz="2800" dirty="0" err="1" smtClean="0">
                <a:solidFill>
                  <a:schemeClr val="bg1"/>
                </a:solidFill>
              </a:rPr>
              <a:t>Frozen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desert</a:t>
            </a:r>
            <a:r>
              <a:rPr lang="es-ES_tradnl" sz="2800" dirty="0" smtClean="0">
                <a:solidFill>
                  <a:schemeClr val="bg1"/>
                </a:solidFill>
              </a:rPr>
              <a:t> (</a:t>
            </a:r>
            <a:r>
              <a:rPr lang="es-ES_tradnl" sz="2800" dirty="0" err="1" smtClean="0">
                <a:solidFill>
                  <a:schemeClr val="bg1"/>
                </a:solidFill>
              </a:rPr>
              <a:t>Antarctica</a:t>
            </a:r>
            <a:r>
              <a:rPr lang="es-ES_tradnl" sz="2800" dirty="0" smtClean="0">
                <a:solidFill>
                  <a:schemeClr val="bg1"/>
                </a:solidFill>
              </a:rPr>
              <a:t>)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0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WEATHER HAZARDS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HURRICANES: </a:t>
            </a:r>
          </a:p>
          <a:p>
            <a:pPr marL="0" indent="0" algn="just">
              <a:buNone/>
            </a:pPr>
            <a:r>
              <a:rPr lang="es-ES_tradnl" sz="2800" dirty="0" smtClean="0"/>
              <a:t>Centres of </a:t>
            </a:r>
            <a:r>
              <a:rPr lang="es-ES_tradnl" sz="2800" dirty="0" err="1" smtClean="0"/>
              <a:t>low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pressure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strong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winds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that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spiral</a:t>
            </a:r>
            <a:r>
              <a:rPr lang="es-ES_tradnl" sz="2800" dirty="0" smtClean="0"/>
              <a:t> at  </a:t>
            </a:r>
            <a:r>
              <a:rPr lang="es-ES_tradnl" sz="2800" dirty="0" err="1" smtClean="0"/>
              <a:t>high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speed</a:t>
            </a:r>
            <a:r>
              <a:rPr lang="es-ES_tradnl" sz="2800" dirty="0" smtClean="0"/>
              <a:t>. </a:t>
            </a:r>
            <a:r>
              <a:rPr lang="es-ES_tradnl" sz="2800" dirty="0" err="1" smtClean="0"/>
              <a:t>Conse</a:t>
            </a:r>
            <a:r>
              <a:rPr lang="es-ES_tradnl" sz="2800" dirty="0" err="1"/>
              <a:t>q</a:t>
            </a:r>
            <a:r>
              <a:rPr lang="es-ES_tradnl" sz="2800" dirty="0" err="1" smtClean="0"/>
              <a:t>uences</a:t>
            </a:r>
            <a:r>
              <a:rPr lang="es-ES_tradnl" sz="2800" dirty="0" smtClean="0"/>
              <a:t>: </a:t>
            </a:r>
            <a:r>
              <a:rPr lang="es-ES_tradnl" sz="2800" dirty="0" err="1" smtClean="0"/>
              <a:t>huge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waves</a:t>
            </a:r>
            <a:r>
              <a:rPr lang="es-ES_tradnl" sz="2800" dirty="0" smtClean="0"/>
              <a:t>, heavy </a:t>
            </a:r>
            <a:r>
              <a:rPr lang="es-ES_tradnl" sz="2800" dirty="0" err="1" smtClean="0"/>
              <a:t>flooding</a:t>
            </a:r>
            <a:r>
              <a:rPr lang="es-ES_tradnl" sz="2800" dirty="0" smtClean="0"/>
              <a:t>. (</a:t>
            </a:r>
            <a:r>
              <a:rPr lang="es-ES_tradnl" sz="2800" dirty="0" err="1"/>
              <a:t>H</a:t>
            </a:r>
            <a:r>
              <a:rPr lang="es-ES_tradnl" sz="2800" dirty="0" err="1" smtClean="0"/>
              <a:t>urricane</a:t>
            </a:r>
            <a:r>
              <a:rPr lang="es-ES_tradnl" sz="2800" dirty="0" smtClean="0"/>
              <a:t> Katrina)</a:t>
            </a:r>
          </a:p>
          <a:p>
            <a:pPr marL="0" indent="0" algn="just">
              <a:buNone/>
            </a:pPr>
            <a:r>
              <a:rPr lang="es-ES_tradnl" sz="2800" dirty="0" smtClean="0"/>
              <a:t>In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Caribbean</a:t>
            </a:r>
            <a:r>
              <a:rPr lang="es-ES_tradnl" sz="2800" dirty="0" smtClean="0"/>
              <a:t> Sea and </a:t>
            </a:r>
            <a:r>
              <a:rPr lang="es-ES_tradnl" sz="2800" dirty="0" err="1" smtClean="0"/>
              <a:t>Southeast</a:t>
            </a:r>
            <a:r>
              <a:rPr lang="es-ES_tradnl" sz="2800" dirty="0" smtClean="0"/>
              <a:t> Asia: </a:t>
            </a:r>
            <a:r>
              <a:rPr lang="es-ES_tradnl" sz="2800" dirty="0" err="1" smtClean="0"/>
              <a:t>typhoons</a:t>
            </a:r>
            <a:endParaRPr lang="es-ES_tradnl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s-ES_tradnl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4427984" cy="276216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8164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1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TORNADOS: </a:t>
            </a:r>
            <a:endParaRPr lang="es-ES_tradnl" dirty="0" smtClean="0"/>
          </a:p>
          <a:p>
            <a:pPr>
              <a:buFontTx/>
              <a:buChar char="-"/>
            </a:pPr>
            <a:r>
              <a:rPr lang="es-ES_tradnl" dirty="0" smtClean="0"/>
              <a:t>Centres of </a:t>
            </a:r>
            <a:r>
              <a:rPr lang="es-ES_tradnl" dirty="0" err="1" smtClean="0"/>
              <a:t>low</a:t>
            </a:r>
            <a:r>
              <a:rPr lang="es-ES_tradnl" dirty="0" smtClean="0"/>
              <a:t> </a:t>
            </a:r>
            <a:r>
              <a:rPr lang="es-ES_tradnl" dirty="0" err="1" smtClean="0"/>
              <a:t>pressure</a:t>
            </a:r>
            <a:r>
              <a:rPr lang="es-ES_tradnl" dirty="0" smtClean="0"/>
              <a:t>, </a:t>
            </a:r>
            <a:r>
              <a:rPr lang="es-ES_tradnl" dirty="0" err="1" smtClean="0"/>
              <a:t>smaller</a:t>
            </a:r>
            <a:r>
              <a:rPr lang="es-ES_tradnl" dirty="0" smtClean="0"/>
              <a:t> </a:t>
            </a:r>
            <a:r>
              <a:rPr lang="es-ES_tradnl" dirty="0" err="1" smtClean="0"/>
              <a:t>than</a:t>
            </a:r>
            <a:r>
              <a:rPr lang="es-ES_tradnl" dirty="0" smtClean="0"/>
              <a:t> </a:t>
            </a:r>
            <a:r>
              <a:rPr lang="es-ES_tradnl" dirty="0" err="1" smtClean="0"/>
              <a:t>hurricanes</a:t>
            </a:r>
            <a:r>
              <a:rPr lang="es-ES_tradnl" dirty="0" smtClean="0"/>
              <a:t>,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much</a:t>
            </a:r>
            <a:r>
              <a:rPr lang="es-ES_tradnl" dirty="0" smtClean="0"/>
              <a:t> more intense. </a:t>
            </a:r>
          </a:p>
          <a:p>
            <a:pPr>
              <a:buFontTx/>
              <a:buChar char="-"/>
            </a:pPr>
            <a:r>
              <a:rPr lang="es-ES_tradnl" dirty="0" err="1" smtClean="0"/>
              <a:t>Formed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clouds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adopt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shape</a:t>
            </a:r>
            <a:r>
              <a:rPr lang="es-ES_tradnl" dirty="0" smtClean="0"/>
              <a:t> of a </a:t>
            </a:r>
            <a:r>
              <a:rPr lang="es-ES_tradnl" dirty="0" err="1" smtClean="0"/>
              <a:t>funnel</a:t>
            </a:r>
            <a:r>
              <a:rPr lang="es-ES_tradnl" dirty="0" smtClean="0"/>
              <a:t>.</a:t>
            </a:r>
          </a:p>
          <a:p>
            <a:pPr>
              <a:buFontTx/>
              <a:buChar char="-"/>
            </a:pPr>
            <a:r>
              <a:rPr lang="es-ES_tradnl" dirty="0" smtClean="0"/>
              <a:t>In </a:t>
            </a:r>
            <a:r>
              <a:rPr lang="es-ES_tradnl" dirty="0" err="1" smtClean="0"/>
              <a:t>the</a:t>
            </a:r>
            <a:r>
              <a:rPr lang="es-ES_tradnl" dirty="0" smtClean="0"/>
              <a:t> USA in </a:t>
            </a:r>
            <a:r>
              <a:rPr lang="es-ES_tradnl" dirty="0" err="1" smtClean="0"/>
              <a:t>spring</a:t>
            </a:r>
            <a:r>
              <a:rPr lang="es-ES_tradnl" dirty="0" smtClean="0"/>
              <a:t> and </a:t>
            </a:r>
            <a:r>
              <a:rPr lang="es-ES_tradnl" dirty="0" err="1" smtClean="0"/>
              <a:t>summer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9836"/>
            <a:ext cx="9144000" cy="29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 smtClean="0">
                <a:solidFill>
                  <a:srgbClr val="00B050"/>
                </a:solidFill>
              </a:rPr>
              <a:t>CLIMATE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FFCC66"/>
                </a:solidFill>
              </a:rPr>
              <a:t>FLORA</a:t>
            </a:r>
            <a:endParaRPr lang="es-ES" dirty="0">
              <a:solidFill>
                <a:srgbClr val="FFCC66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9900FF"/>
                </a:solidFill>
              </a:rPr>
              <a:t>FAUNA</a:t>
            </a:r>
            <a:endParaRPr lang="es-ES" dirty="0">
              <a:solidFill>
                <a:srgbClr val="9900FF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032448" cy="36004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1044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1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TORRENTIAL RAIN (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floods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etc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EXTREMELY HIGH/LOW TEMPERATURE (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fire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death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etc.)</a:t>
            </a:r>
          </a:p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HAIL (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crops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property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affected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HEAVY SNOWFALL (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avalanches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4191000" cy="1905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13318"/>
            <a:ext cx="2628900" cy="17335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28497"/>
            <a:ext cx="2619375" cy="17430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3" y="3437027"/>
            <a:ext cx="2619375" cy="17430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59" y="523289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43619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3366FF"/>
                </a:solidFill>
              </a:rPr>
              <a:t>Forecast</a:t>
            </a:r>
            <a:r>
              <a:rPr lang="es-ES_tradnl" sz="3200" b="1" dirty="0" smtClean="0">
                <a:solidFill>
                  <a:srgbClr val="3366FF"/>
                </a:solidFill>
              </a:rPr>
              <a:t> symbols</a:t>
            </a:r>
            <a:endParaRPr lang="es-ES" sz="3200" b="1" dirty="0">
              <a:solidFill>
                <a:srgbClr val="3366FF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5"/>
            <a:ext cx="6480719" cy="50405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269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16824" cy="396043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089212"/>
            <a:ext cx="5256584" cy="15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9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907704" y="14175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rgbClr val="FFC000"/>
                </a:solidFill>
              </a:rPr>
              <a:t>CLIMATE ELEMENTS</a:t>
            </a:r>
            <a:endParaRPr lang="es-ES" sz="5400" b="1" dirty="0">
              <a:solidFill>
                <a:srgbClr val="FFC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31640" y="1484784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000" b="1" dirty="0" smtClean="0"/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000" b="1" dirty="0" smtClean="0"/>
              <a:t>PRECIPITATION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000" b="1" dirty="0" smtClean="0"/>
              <a:t>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000" b="1" dirty="0" smtClean="0"/>
              <a:t>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000" b="1" dirty="0" smtClean="0"/>
              <a:t>RELATIVE HUMIDITY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96636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TEMPERATURE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208912" cy="5184576"/>
          </a:xfrm>
        </p:spPr>
      </p:pic>
      <p:sp>
        <p:nvSpPr>
          <p:cNvPr id="5" name="4 CuadroTexto"/>
          <p:cNvSpPr txBox="1"/>
          <p:nvPr/>
        </p:nvSpPr>
        <p:spPr>
          <a:xfrm>
            <a:off x="1619672" y="1196752"/>
            <a:ext cx="62646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dirty="0" err="1" smtClean="0"/>
              <a:t>Amount</a:t>
            </a:r>
            <a:r>
              <a:rPr lang="es-ES_tradnl" sz="2800" b="1" dirty="0" smtClean="0"/>
              <a:t> of </a:t>
            </a:r>
            <a:r>
              <a:rPr lang="es-ES_tradnl" sz="2800" b="1" dirty="0" err="1" smtClean="0"/>
              <a:t>heat</a:t>
            </a:r>
            <a:r>
              <a:rPr lang="es-ES_tradnl" sz="2800" b="1" dirty="0" smtClean="0"/>
              <a:t> in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environment</a:t>
            </a:r>
            <a:r>
              <a:rPr lang="es-ES_tradnl" sz="28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dirty="0" err="1" smtClean="0"/>
              <a:t>Measured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by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thermometer</a:t>
            </a:r>
            <a:r>
              <a:rPr lang="es-ES_tradnl" sz="28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dirty="0" err="1" smtClean="0"/>
              <a:t>Expressed</a:t>
            </a:r>
            <a:r>
              <a:rPr lang="es-ES_tradnl" sz="2800" b="1" dirty="0" smtClean="0"/>
              <a:t> in </a:t>
            </a:r>
            <a:r>
              <a:rPr lang="es-ES_tradnl" sz="2800" b="1" dirty="0" err="1" smtClean="0"/>
              <a:t>degrees</a:t>
            </a:r>
            <a:r>
              <a:rPr lang="es-ES_tradnl" sz="2800" b="1" dirty="0" smtClean="0"/>
              <a:t> Celsius </a:t>
            </a:r>
            <a:r>
              <a:rPr lang="es-ES_tradnl" sz="2800" b="1" dirty="0" err="1" smtClean="0"/>
              <a:t>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Farenheit</a:t>
            </a:r>
            <a:endParaRPr lang="es-ES_tradnl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dirty="0" err="1" smtClean="0"/>
              <a:t>There</a:t>
            </a:r>
            <a:r>
              <a:rPr lang="es-ES_tradnl" sz="2800" b="1" dirty="0" smtClean="0"/>
              <a:t> are </a:t>
            </a:r>
            <a:r>
              <a:rPr lang="es-ES_tradnl" sz="2800" b="1" dirty="0" err="1" smtClean="0"/>
              <a:t>three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climate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zones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according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temperature</a:t>
            </a:r>
            <a:r>
              <a:rPr lang="es-ES_tradnl" sz="2800" b="1" dirty="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_tradnl" sz="2800" b="1" dirty="0" smtClean="0"/>
              <a:t>Tropical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_tradnl" sz="2800" b="1" dirty="0" err="1" smtClean="0"/>
              <a:t>Temperate</a:t>
            </a:r>
            <a:r>
              <a:rPr lang="es-ES_tradnl" sz="2800" b="1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_tradnl" sz="2800" b="1" dirty="0" smtClean="0"/>
              <a:t>Polar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09374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691680" y="62068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FF0000"/>
                </a:solidFill>
              </a:rPr>
              <a:t>PRECIPITATION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1601439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b="1" dirty="0" err="1" smtClean="0">
                <a:solidFill>
                  <a:schemeClr val="bg1"/>
                </a:solidFill>
              </a:rPr>
              <a:t>Definition</a:t>
            </a:r>
            <a:r>
              <a:rPr lang="es-ES_tradnl" sz="3600" b="1" dirty="0" smtClean="0">
                <a:solidFill>
                  <a:schemeClr val="bg1"/>
                </a:solidFill>
              </a:rPr>
              <a:t>: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It’s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water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contained</a:t>
            </a:r>
            <a:r>
              <a:rPr lang="es-ES_tradnl" sz="3600" b="1" dirty="0" smtClean="0">
                <a:solidFill>
                  <a:schemeClr val="bg1"/>
                </a:solidFill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clouds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that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falls</a:t>
            </a:r>
            <a:r>
              <a:rPr lang="es-ES_tradnl" sz="3600" b="1" dirty="0" smtClean="0">
                <a:solidFill>
                  <a:schemeClr val="bg1"/>
                </a:solidFill>
              </a:rPr>
              <a:t> to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Earth’s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surface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b="1" dirty="0" err="1" smtClean="0">
                <a:solidFill>
                  <a:schemeClr val="bg1"/>
                </a:solidFill>
              </a:rPr>
              <a:t>Measured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by</a:t>
            </a:r>
            <a:r>
              <a:rPr lang="es-ES_tradnl" sz="3600" b="1" dirty="0" smtClean="0">
                <a:solidFill>
                  <a:schemeClr val="bg1"/>
                </a:solidFill>
              </a:rPr>
              <a:t> a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pluviometer</a:t>
            </a:r>
            <a:r>
              <a:rPr lang="es-ES_tradnl" sz="3600" b="1" dirty="0" smtClean="0">
                <a:solidFill>
                  <a:schemeClr val="bg1"/>
                </a:solidFill>
              </a:rPr>
              <a:t> in litres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or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millimetres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by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square</a:t>
            </a:r>
            <a:r>
              <a:rPr lang="es-ES_tradnl" sz="3600" b="1" dirty="0" smtClean="0">
                <a:solidFill>
                  <a:schemeClr val="bg1"/>
                </a:solidFill>
              </a:rPr>
              <a:t> metre.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b="1" dirty="0" smtClean="0">
                <a:solidFill>
                  <a:schemeClr val="bg1"/>
                </a:solidFill>
              </a:rPr>
              <a:t>In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form</a:t>
            </a:r>
            <a:r>
              <a:rPr lang="es-ES_tradnl" sz="3600" b="1" dirty="0" smtClean="0">
                <a:solidFill>
                  <a:schemeClr val="bg1"/>
                </a:solidFill>
              </a:rPr>
              <a:t> of rain,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snow</a:t>
            </a:r>
            <a:r>
              <a:rPr lang="es-ES_tradnl" sz="3600" b="1" dirty="0" smtClean="0">
                <a:solidFill>
                  <a:schemeClr val="bg1"/>
                </a:solidFill>
              </a:rPr>
              <a:t>,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hail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</a:p>
          <a:p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0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890</Words>
  <Application>Microsoft Office PowerPoint</Application>
  <PresentationFormat>Presentación en pantalla (4:3)</PresentationFormat>
  <Paragraphs>172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WEATHER STATIONS</vt:lpstr>
      <vt:lpstr>CLIMATE</vt:lpstr>
      <vt:lpstr>Presentación de PowerPoint</vt:lpstr>
      <vt:lpstr>Presentación de PowerPoint</vt:lpstr>
      <vt:lpstr>Presentación de PowerPoint</vt:lpstr>
      <vt:lpstr>TEMPERATURE</vt:lpstr>
      <vt:lpstr>Presentación de PowerPoint</vt:lpstr>
      <vt:lpstr>Types of Rain</vt:lpstr>
      <vt:lpstr>Convectional rainfall</vt:lpstr>
      <vt:lpstr> Relief or Orographic rainfall </vt:lpstr>
      <vt:lpstr> Frontal rainfall </vt:lpstr>
      <vt:lpstr>Presentación de PowerPoint</vt:lpstr>
      <vt:lpstr>Warm vs Cold</vt:lpstr>
      <vt:lpstr>Presentación de PowerPoint</vt:lpstr>
      <vt:lpstr>WIND</vt:lpstr>
      <vt:lpstr>Relative humidity</vt:lpstr>
      <vt:lpstr>Climate factors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Polar climate </vt:lpstr>
      <vt:lpstr>2. Alpine Climate</vt:lpstr>
      <vt:lpstr>TEMPERATE CLIMATES</vt:lpstr>
      <vt:lpstr>Presentación de PowerPoint</vt:lpstr>
      <vt:lpstr>1. MEDITERRANEAN CLIMATE</vt:lpstr>
      <vt:lpstr>2. SUB-TROPICAL CLIMATE</vt:lpstr>
      <vt:lpstr>3. MARITINE CLIMATE</vt:lpstr>
      <vt:lpstr>4. CONTINENTAL CLIMATE</vt:lpstr>
      <vt:lpstr>HOT CLIMATES</vt:lpstr>
      <vt:lpstr>1. TROPICAL CLIMATE</vt:lpstr>
      <vt:lpstr>2. EQUATORIAL CLIMATE</vt:lpstr>
      <vt:lpstr>3. MONSOON CLIMATE</vt:lpstr>
      <vt:lpstr>DESERT CLIMATES</vt:lpstr>
      <vt:lpstr>WEATHER HAZARDS</vt:lpstr>
      <vt:lpstr>Presentación de PowerPoint</vt:lpstr>
      <vt:lpstr>Presentación de PowerPoint</vt:lpstr>
    </vt:vector>
  </TitlesOfParts>
  <Company>Repsol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RIX , KRISTIAN</dc:creator>
  <cp:lastModifiedBy>RIX , KRISTIAN</cp:lastModifiedBy>
  <cp:revision>65</cp:revision>
  <dcterms:created xsi:type="dcterms:W3CDTF">2016-03-21T10:56:10Z</dcterms:created>
  <dcterms:modified xsi:type="dcterms:W3CDTF">2016-03-29T16:17:11Z</dcterms:modified>
</cp:coreProperties>
</file>